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63" r:id="rId3"/>
    <p:sldId id="257" r:id="rId4"/>
    <p:sldId id="259" r:id="rId5"/>
    <p:sldId id="260" r:id="rId6"/>
    <p:sldId id="264" r:id="rId7"/>
    <p:sldId id="258" r:id="rId8"/>
    <p:sldId id="261" r:id="rId9"/>
    <p:sldId id="262" r:id="rId10"/>
    <p:sldId id="265" r:id="rId11"/>
    <p:sldId id="266" r:id="rId12"/>
    <p:sldId id="267" r:id="rId13"/>
    <p:sldId id="268" r:id="rId14"/>
    <p:sldId id="269" r:id="rId15"/>
    <p:sldId id="279" r:id="rId16"/>
    <p:sldId id="280" r:id="rId17"/>
    <p:sldId id="281" r:id="rId18"/>
    <p:sldId id="270" r:id="rId19"/>
    <p:sldId id="283" r:id="rId20"/>
    <p:sldId id="282" r:id="rId21"/>
    <p:sldId id="271" r:id="rId22"/>
    <p:sldId id="272" r:id="rId23"/>
    <p:sldId id="284" r:id="rId24"/>
    <p:sldId id="274" r:id="rId25"/>
    <p:sldId id="275" r:id="rId26"/>
    <p:sldId id="276" r:id="rId27"/>
    <p:sldId id="277" r:id="rId28"/>
    <p:sldId id="273" r:id="rId29"/>
    <p:sldId id="278" r:id="rId30"/>
    <p:sldId id="288" r:id="rId31"/>
    <p:sldId id="285" r:id="rId32"/>
    <p:sldId id="286" r:id="rId33"/>
    <p:sldId id="287" r:id="rId34"/>
    <p:sldId id="289" r:id="rId35"/>
    <p:sldId id="291" r:id="rId36"/>
    <p:sldId id="292" r:id="rId37"/>
    <p:sldId id="294" r:id="rId38"/>
    <p:sldId id="293"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8FB8CA-8BB5-4BD2-9513-7C645FC332AD}" type="datetimeFigureOut">
              <a:rPr lang="fr-FR" smtClean="0"/>
              <a:t>12/11/2015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BBA70-1EB6-4511-A5D3-DC2414598E4B}" type="slidenum">
              <a:rPr lang="fr-FR" smtClean="0"/>
              <a:t>‹N°›</a:t>
            </a:fld>
            <a:endParaRPr lang="fr-FR"/>
          </a:p>
        </p:txBody>
      </p:sp>
    </p:spTree>
    <p:extLst>
      <p:ext uri="{BB962C8B-B14F-4D97-AF65-F5344CB8AC3E}">
        <p14:creationId xmlns:p14="http://schemas.microsoft.com/office/powerpoint/2010/main" val="123711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fr-FR" smtClean="0"/>
              <a:t>Modifiez le style du titre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B032FE3-E1A1-4CD2-9796-D51300FF1F99}" type="datetime1">
              <a:rPr lang="fr-FR" smtClean="0"/>
              <a:t>12/11/2015</a:t>
            </a:fld>
            <a:endParaRPr lang="fr-FR"/>
          </a:p>
        </p:txBody>
      </p:sp>
      <p:sp>
        <p:nvSpPr>
          <p:cNvPr id="5" name="Footer Placeholder 4"/>
          <p:cNvSpPr>
            <a:spLocks noGrp="1"/>
          </p:cNvSpPr>
          <p:nvPr>
            <p:ph type="ftr" sz="quarter" idx="11"/>
          </p:nvPr>
        </p:nvSpPr>
        <p:spPr/>
        <p:txBody>
          <a:bodyPr/>
          <a:lstStyle/>
          <a:p>
            <a:r>
              <a:rPr lang="fr-FR" smtClean="0"/>
              <a:t>Laurence FAVIER. Université de Lille. ISKO 2015</a:t>
            </a:r>
            <a:endParaRPr lang="fr-FR"/>
          </a:p>
        </p:txBody>
      </p:sp>
      <p:sp>
        <p:nvSpPr>
          <p:cNvPr id="6" name="Slide Number Placeholder 5"/>
          <p:cNvSpPr>
            <a:spLocks noGrp="1"/>
          </p:cNvSpPr>
          <p:nvPr>
            <p:ph type="sldNum" sz="quarter" idx="12"/>
          </p:nvPr>
        </p:nvSpPr>
        <p:spPr/>
        <p:txBody>
          <a:bodyPr>
            <a:normAutofit/>
          </a:bodyPr>
          <a:lstStyle/>
          <a:p>
            <a:fld id="{BFEF918D-8C16-4AAB-AE17-BB750DD0E06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E1ABC21-FB7B-4B6F-817B-CBDEA1E380E9}" type="datetime1">
              <a:rPr lang="fr-FR" smtClean="0"/>
              <a:t>12/11/2015</a:t>
            </a:fld>
            <a:endParaRPr lang="fr-FR"/>
          </a:p>
        </p:txBody>
      </p:sp>
      <p:sp>
        <p:nvSpPr>
          <p:cNvPr id="5" name="Footer Placeholder 4"/>
          <p:cNvSpPr>
            <a:spLocks noGrp="1"/>
          </p:cNvSpPr>
          <p:nvPr>
            <p:ph type="ftr" sz="quarter" idx="11"/>
          </p:nvPr>
        </p:nvSpPr>
        <p:spPr/>
        <p:txBody>
          <a:bodyPr/>
          <a:lstStyle/>
          <a:p>
            <a:r>
              <a:rPr lang="fr-FR" smtClean="0"/>
              <a:t>Laurence FAVIER. Université de Lille. ISKO 2015</a:t>
            </a:r>
            <a:endParaRPr lang="fr-FR"/>
          </a:p>
        </p:txBody>
      </p:sp>
      <p:sp>
        <p:nvSpPr>
          <p:cNvPr id="6" name="Slide Number Placeholder 5"/>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AC85646-EE97-491D-9743-A7C4C4AA57E1}" type="datetime1">
              <a:rPr lang="fr-FR" smtClean="0"/>
              <a:t>12/11/2015</a:t>
            </a:fld>
            <a:endParaRPr lang="fr-FR"/>
          </a:p>
        </p:txBody>
      </p:sp>
      <p:sp>
        <p:nvSpPr>
          <p:cNvPr id="5" name="Footer Placeholder 4"/>
          <p:cNvSpPr>
            <a:spLocks noGrp="1"/>
          </p:cNvSpPr>
          <p:nvPr>
            <p:ph type="ftr" sz="quarter" idx="11"/>
          </p:nvPr>
        </p:nvSpPr>
        <p:spPr/>
        <p:txBody>
          <a:bodyPr/>
          <a:lstStyle/>
          <a:p>
            <a:r>
              <a:rPr lang="fr-FR" smtClean="0"/>
              <a:t>Laurence FAVIER. Université de Lille. ISKO 2015</a:t>
            </a:r>
            <a:endParaRPr lang="fr-FR"/>
          </a:p>
        </p:txBody>
      </p:sp>
      <p:sp>
        <p:nvSpPr>
          <p:cNvPr id="6" name="Slide Number Placeholder 5"/>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a:xfrm>
            <a:off x="685800" y="1600201"/>
            <a:ext cx="7772400" cy="3733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32EFFE8-5DB7-41B5-BB3F-E028F3FED974}" type="datetime1">
              <a:rPr lang="fr-FR" smtClean="0"/>
              <a:t>12/11/2015</a:t>
            </a:fld>
            <a:endParaRPr lang="fr-FR"/>
          </a:p>
        </p:txBody>
      </p:sp>
      <p:sp>
        <p:nvSpPr>
          <p:cNvPr id="5" name="Footer Placeholder 4"/>
          <p:cNvSpPr>
            <a:spLocks noGrp="1"/>
          </p:cNvSpPr>
          <p:nvPr>
            <p:ph type="ftr" sz="quarter" idx="11"/>
          </p:nvPr>
        </p:nvSpPr>
        <p:spPr/>
        <p:txBody>
          <a:bodyPr/>
          <a:lstStyle/>
          <a:p>
            <a:r>
              <a:rPr lang="fr-FR" smtClean="0"/>
              <a:t>Laurence FAVIER. Université de Lille. ISKO 2015</a:t>
            </a:r>
            <a:endParaRPr lang="fr-FR"/>
          </a:p>
        </p:txBody>
      </p:sp>
      <p:sp>
        <p:nvSpPr>
          <p:cNvPr id="6" name="Slide Number Placeholder 5"/>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8B1BB6-90A1-46F3-986E-D11119F1FCC8}" type="datetime1">
              <a:rPr lang="fr-FR" smtClean="0"/>
              <a:t>12/11/2015</a:t>
            </a:fld>
            <a:endParaRPr lang="fr-FR"/>
          </a:p>
        </p:txBody>
      </p:sp>
      <p:sp>
        <p:nvSpPr>
          <p:cNvPr id="5" name="Footer Placeholder 4"/>
          <p:cNvSpPr>
            <a:spLocks noGrp="1"/>
          </p:cNvSpPr>
          <p:nvPr>
            <p:ph type="ftr" sz="quarter" idx="11"/>
          </p:nvPr>
        </p:nvSpPr>
        <p:spPr/>
        <p:txBody>
          <a:bodyPr/>
          <a:lstStyle/>
          <a:p>
            <a:r>
              <a:rPr lang="fr-FR" smtClean="0"/>
              <a:t>Laurence FAVIER. Université de Lille. ISKO 2015</a:t>
            </a:r>
            <a:endParaRPr lang="fr-FR"/>
          </a:p>
        </p:txBody>
      </p:sp>
      <p:sp>
        <p:nvSpPr>
          <p:cNvPr id="6" name="Slide Number Placeholder 5"/>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DC31A8-9BA3-4F9A-B9C2-CD79DA5F4F82}" type="datetime1">
              <a:rPr lang="fr-FR" smtClean="0"/>
              <a:t>12/11/2015</a:t>
            </a:fld>
            <a:endParaRPr lang="fr-FR"/>
          </a:p>
        </p:txBody>
      </p:sp>
      <p:sp>
        <p:nvSpPr>
          <p:cNvPr id="6" name="Footer Placeholder 5"/>
          <p:cNvSpPr>
            <a:spLocks noGrp="1"/>
          </p:cNvSpPr>
          <p:nvPr>
            <p:ph type="ftr" sz="quarter" idx="11"/>
          </p:nvPr>
        </p:nvSpPr>
        <p:spPr/>
        <p:txBody>
          <a:bodyPr/>
          <a:lstStyle/>
          <a:p>
            <a:r>
              <a:rPr lang="fr-FR" smtClean="0"/>
              <a:t>Laurence FAVIER. Université de Lille. ISKO 2015</a:t>
            </a:r>
            <a:endParaRPr lang="fr-FR"/>
          </a:p>
        </p:txBody>
      </p:sp>
      <p:sp>
        <p:nvSpPr>
          <p:cNvPr id="7" name="Slide Number Placeholder 6"/>
          <p:cNvSpPr>
            <a:spLocks noGrp="1"/>
          </p:cNvSpPr>
          <p:nvPr>
            <p:ph type="sldNum" sz="quarter" idx="12"/>
          </p:nvPr>
        </p:nvSpPr>
        <p:spPr/>
        <p:txBody>
          <a:bodyPr/>
          <a:lstStyle/>
          <a:p>
            <a:fld id="{BFEF918D-8C16-4AAB-AE17-BB750DD0E065}" type="slidenum">
              <a:rPr lang="fr-FR" smtClean="0"/>
              <a:t>‹N°›</a:t>
            </a:fld>
            <a:endParaRPr lang="fr-FR"/>
          </a:p>
        </p:txBody>
      </p:sp>
      <p:sp>
        <p:nvSpPr>
          <p:cNvPr id="13" name="Content Placeholder 12"/>
          <p:cNvSpPr>
            <a:spLocks noGrp="1"/>
          </p:cNvSpPr>
          <p:nvPr>
            <p:ph sz="quarter" idx="13"/>
          </p:nvPr>
        </p:nvSpPr>
        <p:spPr>
          <a:xfrm>
            <a:off x="6858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18AA235-15D5-4532-8813-ED01F71FA234}" type="datetime1">
              <a:rPr lang="fr-FR" smtClean="0"/>
              <a:t>12/11/2015</a:t>
            </a:fld>
            <a:endParaRPr lang="fr-FR"/>
          </a:p>
        </p:txBody>
      </p:sp>
      <p:sp>
        <p:nvSpPr>
          <p:cNvPr id="8" name="Footer Placeholder 7"/>
          <p:cNvSpPr>
            <a:spLocks noGrp="1"/>
          </p:cNvSpPr>
          <p:nvPr>
            <p:ph type="ftr" sz="quarter" idx="11"/>
          </p:nvPr>
        </p:nvSpPr>
        <p:spPr/>
        <p:txBody>
          <a:bodyPr/>
          <a:lstStyle/>
          <a:p>
            <a:r>
              <a:rPr lang="fr-FR" smtClean="0"/>
              <a:t>Laurence FAVIER. Université de Lille. ISKO 2015</a:t>
            </a:r>
            <a:endParaRPr lang="fr-FR"/>
          </a:p>
        </p:txBody>
      </p:sp>
      <p:sp>
        <p:nvSpPr>
          <p:cNvPr id="9" name="Slide Number Placeholder 8"/>
          <p:cNvSpPr>
            <a:spLocks noGrp="1"/>
          </p:cNvSpPr>
          <p:nvPr>
            <p:ph type="sldNum" sz="quarter" idx="12"/>
          </p:nvPr>
        </p:nvSpPr>
        <p:spPr/>
        <p:txBody>
          <a:bodyPr/>
          <a:lstStyle/>
          <a:p>
            <a:fld id="{BFEF918D-8C16-4AAB-AE17-BB750DD0E065}" type="slidenum">
              <a:rPr lang="fr-FR" smtClean="0"/>
              <a:t>‹N°›</a:t>
            </a:fld>
            <a:endParaRPr lang="fr-FR"/>
          </a:p>
        </p:txBody>
      </p:sp>
      <p:sp>
        <p:nvSpPr>
          <p:cNvPr id="15" name="Content Placeholder 14"/>
          <p:cNvSpPr>
            <a:spLocks noGrp="1"/>
          </p:cNvSpPr>
          <p:nvPr>
            <p:ph sz="quarter" idx="13"/>
          </p:nvPr>
        </p:nvSpPr>
        <p:spPr>
          <a:xfrm>
            <a:off x="6858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A3A414C0-5A1F-4097-B822-E56D4477EDCC}" type="datetime1">
              <a:rPr lang="fr-FR" smtClean="0"/>
              <a:t>12/11/2015</a:t>
            </a:fld>
            <a:endParaRPr lang="fr-FR"/>
          </a:p>
        </p:txBody>
      </p:sp>
      <p:sp>
        <p:nvSpPr>
          <p:cNvPr id="4" name="Footer Placeholder 3"/>
          <p:cNvSpPr>
            <a:spLocks noGrp="1"/>
          </p:cNvSpPr>
          <p:nvPr>
            <p:ph type="ftr" sz="quarter" idx="11"/>
          </p:nvPr>
        </p:nvSpPr>
        <p:spPr/>
        <p:txBody>
          <a:bodyPr/>
          <a:lstStyle/>
          <a:p>
            <a:r>
              <a:rPr lang="fr-FR" smtClean="0"/>
              <a:t>Laurence FAVIER. Université de Lille. ISKO 2015</a:t>
            </a:r>
            <a:endParaRPr lang="fr-FR"/>
          </a:p>
        </p:txBody>
      </p:sp>
      <p:sp>
        <p:nvSpPr>
          <p:cNvPr id="5" name="Slide Number Placeholder 4"/>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53326F2-7EFC-4737-A35B-C74BA6C7E8F8}" type="datetime1">
              <a:rPr lang="fr-FR" smtClean="0"/>
              <a:t>12/11/2015</a:t>
            </a:fld>
            <a:endParaRPr lang="fr-FR"/>
          </a:p>
        </p:txBody>
      </p:sp>
      <p:sp>
        <p:nvSpPr>
          <p:cNvPr id="3" name="Footer Placeholder 2"/>
          <p:cNvSpPr>
            <a:spLocks noGrp="1"/>
          </p:cNvSpPr>
          <p:nvPr>
            <p:ph type="ftr" sz="quarter" idx="11"/>
          </p:nvPr>
        </p:nvSpPr>
        <p:spPr/>
        <p:txBody>
          <a:bodyPr/>
          <a:lstStyle/>
          <a:p>
            <a:r>
              <a:rPr lang="fr-FR" smtClean="0"/>
              <a:t>Laurence FAVIER. Université de Lille. ISKO 2015</a:t>
            </a:r>
            <a:endParaRPr lang="fr-FR"/>
          </a:p>
        </p:txBody>
      </p:sp>
      <p:sp>
        <p:nvSpPr>
          <p:cNvPr id="4" name="Slide Number Placeholder 3"/>
          <p:cNvSpPr>
            <a:spLocks noGrp="1"/>
          </p:cNvSpPr>
          <p:nvPr>
            <p:ph type="sldNum" sz="quarter" idx="12"/>
          </p:nvPr>
        </p:nvSpPr>
        <p:spPr/>
        <p:txBody>
          <a:bodyPr/>
          <a:lstStyle/>
          <a:p>
            <a:fld id="{BFEF918D-8C16-4AAB-AE17-BB750DD0E06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D454831-32A5-42DF-9A03-139325ED8F81}" type="datetime1">
              <a:rPr lang="fr-FR" smtClean="0"/>
              <a:t>12/11/2015</a:t>
            </a:fld>
            <a:endParaRPr lang="fr-FR"/>
          </a:p>
        </p:txBody>
      </p:sp>
      <p:sp>
        <p:nvSpPr>
          <p:cNvPr id="6" name="Footer Placeholder 5"/>
          <p:cNvSpPr>
            <a:spLocks noGrp="1"/>
          </p:cNvSpPr>
          <p:nvPr>
            <p:ph type="ftr" sz="quarter" idx="11"/>
          </p:nvPr>
        </p:nvSpPr>
        <p:spPr/>
        <p:txBody>
          <a:bodyPr/>
          <a:lstStyle/>
          <a:p>
            <a:r>
              <a:rPr lang="fr-FR" smtClean="0"/>
              <a:t>Laurence FAVIER. Université de Lille. ISKO 2015</a:t>
            </a:r>
            <a:endParaRPr lang="fr-FR"/>
          </a:p>
        </p:txBody>
      </p:sp>
      <p:sp>
        <p:nvSpPr>
          <p:cNvPr id="7" name="Slide Number Placeholder 6"/>
          <p:cNvSpPr>
            <a:spLocks noGrp="1"/>
          </p:cNvSpPr>
          <p:nvPr>
            <p:ph type="sldNum" sz="quarter" idx="12"/>
          </p:nvPr>
        </p:nvSpPr>
        <p:spPr/>
        <p:txBody>
          <a:bodyPr/>
          <a:lstStyle/>
          <a:p>
            <a:fld id="{BFEF918D-8C16-4AAB-AE17-BB750DD0E065}" type="slidenum">
              <a:rPr lang="fr-FR" smtClean="0"/>
              <a:t>‹N°›</a:t>
            </a:fld>
            <a:endParaRPr lang="fr-FR"/>
          </a:p>
        </p:txBody>
      </p:sp>
      <p:sp>
        <p:nvSpPr>
          <p:cNvPr id="13" name="Content Placeholder 12"/>
          <p:cNvSpPr>
            <a:spLocks noGrp="1"/>
          </p:cNvSpPr>
          <p:nvPr>
            <p:ph sz="quarter" idx="13"/>
          </p:nvPr>
        </p:nvSpPr>
        <p:spPr>
          <a:xfrm>
            <a:off x="4572000" y="609600"/>
            <a:ext cx="3886200" cy="4191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B10A863-3B1D-44B9-8E03-AF8138FAE727}" type="datetime1">
              <a:rPr lang="fr-FR" smtClean="0"/>
              <a:t>12/11/2015</a:t>
            </a:fld>
            <a:endParaRPr lang="fr-FR"/>
          </a:p>
        </p:txBody>
      </p:sp>
      <p:sp>
        <p:nvSpPr>
          <p:cNvPr id="6" name="Footer Placeholder 5"/>
          <p:cNvSpPr>
            <a:spLocks noGrp="1"/>
          </p:cNvSpPr>
          <p:nvPr>
            <p:ph type="ftr" sz="quarter" idx="11"/>
          </p:nvPr>
        </p:nvSpPr>
        <p:spPr/>
        <p:txBody>
          <a:bodyPr/>
          <a:lstStyle/>
          <a:p>
            <a:r>
              <a:rPr lang="fr-FR" smtClean="0"/>
              <a:t>Laurence FAVIER. Université de Lille. ISKO 2015</a:t>
            </a:r>
            <a:endParaRPr lang="fr-FR"/>
          </a:p>
        </p:txBody>
      </p:sp>
      <p:sp>
        <p:nvSpPr>
          <p:cNvPr id="7" name="Slide Number Placeholder 6"/>
          <p:cNvSpPr>
            <a:spLocks noGrp="1"/>
          </p:cNvSpPr>
          <p:nvPr>
            <p:ph type="sldNum" sz="quarter" idx="12"/>
          </p:nvPr>
        </p:nvSpPr>
        <p:spPr/>
        <p:txBody>
          <a:bodyPr/>
          <a:lstStyle/>
          <a:p>
            <a:fld id="{BFEF918D-8C16-4AAB-AE17-BB750DD0E065}" type="slidenum">
              <a:rPr lang="fr-FR" smtClean="0"/>
              <a:t>‹N°›</a:t>
            </a:fld>
            <a:endParaRPr lang="fr-F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EEFCE0D-973E-4DAC-A7AE-EC2A1E3EFB0F}" type="datetime1">
              <a:rPr lang="fr-FR" smtClean="0"/>
              <a:t>12/11/2015</a:t>
            </a:fld>
            <a:endParaRPr lang="fr-F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r>
              <a:rPr lang="fr-FR" smtClean="0"/>
              <a:t>Laurence FAVIER. Université de Lille. ISKO 2015</a:t>
            </a:r>
            <a:endParaRPr lang="fr-F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FEF918D-8C16-4AAB-AE17-BB750DD0E065}"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wwpdb.org/about/agre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cbi.nlm.nih.gov/pubmed/23193287" TargetMode="External"/><Relationship Id="rId7" Type="http://schemas.openxmlformats.org/officeDocument/2006/relationships/hyperlink" Target="http://flybase.org/submission/publication/" TargetMode="External"/><Relationship Id="rId2" Type="http://schemas.openxmlformats.org/officeDocument/2006/relationships/hyperlink" Target="http://www.ncbi.nlm.nih.gov/genbank/" TargetMode="External"/><Relationship Id="rId1" Type="http://schemas.openxmlformats.org/officeDocument/2006/relationships/slideLayout" Target="../slideLayouts/slideLayout2.xml"/><Relationship Id="rId6" Type="http://schemas.openxmlformats.org/officeDocument/2006/relationships/hyperlink" Target="http://flybase.org/wiki/FlyBase:About#Citing_FlyBase" TargetMode="External"/><Relationship Id="rId5" Type="http://schemas.openxmlformats.org/officeDocument/2006/relationships/hyperlink" Target="http://flybase.org/" TargetMode="External"/><Relationship Id="rId4" Type="http://schemas.openxmlformats.org/officeDocument/2006/relationships/hyperlink" Target="http://www.ncbi.nlm.nih.gov/genbank/colla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explore.clarosnet.org/XDB/ASP/clarosHome/" TargetMode="External"/><Relationship Id="rId2" Type="http://schemas.openxmlformats.org/officeDocument/2006/relationships/hyperlink" Target="http://www.culturesofknowledge.org/" TargetMode="External"/><Relationship Id="rId1" Type="http://schemas.openxmlformats.org/officeDocument/2006/relationships/slideLayout" Target="../slideLayouts/slideLayout2.xml"/><Relationship Id="rId4" Type="http://schemas.openxmlformats.org/officeDocument/2006/relationships/hyperlink" Target="http://www.ehri-project.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clarin.eu/" TargetMode="External"/><Relationship Id="rId2" Type="http://schemas.openxmlformats.org/officeDocument/2006/relationships/hyperlink" Target="https://www.dariah.e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vtm.epfl.ch/"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hestia.open.ac.uk/" TargetMode="External"/><Relationship Id="rId2" Type="http://schemas.openxmlformats.org/officeDocument/2006/relationships/hyperlink" Target="http://www.perseus.tufts.edu/hoppe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ciencetechnologystudies.org/node/233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0" y="1676400"/>
            <a:ext cx="4032448" cy="1524000"/>
          </a:xfrm>
        </p:spPr>
        <p:txBody>
          <a:bodyPr>
            <a:normAutofit fontScale="90000"/>
          </a:bodyPr>
          <a:lstStyle/>
          <a:p>
            <a:r>
              <a:rPr lang="fr-FR" dirty="0" smtClean="0"/>
              <a:t>Les humanités numériques et l’évolution des infrastructures de recherche:</a:t>
            </a:r>
            <a:endParaRPr lang="fr-FR" dirty="0"/>
          </a:p>
        </p:txBody>
      </p:sp>
      <p:sp>
        <p:nvSpPr>
          <p:cNvPr id="3" name="Sous-titre 2"/>
          <p:cNvSpPr>
            <a:spLocks noGrp="1"/>
          </p:cNvSpPr>
          <p:nvPr>
            <p:ph type="subTitle" idx="1"/>
          </p:nvPr>
        </p:nvSpPr>
        <p:spPr/>
        <p:txBody>
          <a:bodyPr/>
          <a:lstStyle/>
          <a:p>
            <a:r>
              <a:rPr lang="fr-FR" dirty="0" smtClean="0"/>
              <a:t>Quels enjeux pour l’organisation des connaissances?</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a:t>
            </a:fld>
            <a:endParaRPr lang="fr-FR"/>
          </a:p>
        </p:txBody>
      </p:sp>
    </p:spTree>
    <p:extLst>
      <p:ext uri="{BB962C8B-B14F-4D97-AF65-F5344CB8AC3E}">
        <p14:creationId xmlns:p14="http://schemas.microsoft.com/office/powerpoint/2010/main" val="2848085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cette étude</a:t>
            </a:r>
            <a:endParaRPr lang="fr-FR" dirty="0"/>
          </a:p>
        </p:txBody>
      </p:sp>
      <p:sp>
        <p:nvSpPr>
          <p:cNvPr id="3" name="Espace réservé du contenu 2"/>
          <p:cNvSpPr>
            <a:spLocks noGrp="1"/>
          </p:cNvSpPr>
          <p:nvPr>
            <p:ph idx="1"/>
          </p:nvPr>
        </p:nvSpPr>
        <p:spPr>
          <a:xfrm>
            <a:off x="685800" y="1600200"/>
            <a:ext cx="7772400" cy="3989039"/>
          </a:xfrm>
        </p:spPr>
        <p:txBody>
          <a:bodyPr>
            <a:normAutofit fontScale="92500" lnSpcReduction="20000"/>
          </a:bodyPr>
          <a:lstStyle/>
          <a:p>
            <a:pPr marL="68580" indent="0">
              <a:buNone/>
            </a:pPr>
            <a:r>
              <a:rPr lang="fr-FR" dirty="0" smtClean="0"/>
              <a:t>Questions</a:t>
            </a:r>
          </a:p>
          <a:p>
            <a:r>
              <a:rPr lang="fr-FR" dirty="0" smtClean="0"/>
              <a:t>Intérêt de la notion d’infrastructure</a:t>
            </a:r>
          </a:p>
          <a:p>
            <a:r>
              <a:rPr lang="fr-FR" dirty="0" smtClean="0"/>
              <a:t>L’organisation </a:t>
            </a:r>
            <a:r>
              <a:rPr lang="fr-FR" dirty="0"/>
              <a:t>des connaissances peut-elle se comprendre à l’âge des infrastructures de la même manière qu’à celui de l’informatisation dans la deuxième moitié du XXème siècle qui elle-même réhabilitait et adaptait des traditions antérieures ? </a:t>
            </a:r>
          </a:p>
          <a:p>
            <a:pPr marL="68580" indent="0">
              <a:buNone/>
            </a:pPr>
            <a:r>
              <a:rPr lang="fr-FR" dirty="0"/>
              <a:t> </a:t>
            </a:r>
          </a:p>
          <a:p>
            <a:pPr marL="68580" indent="0">
              <a:buNone/>
            </a:pPr>
            <a:r>
              <a:rPr lang="fr-FR" dirty="0"/>
              <a:t>PLAN :</a:t>
            </a:r>
          </a:p>
          <a:p>
            <a:pPr lvl="0"/>
            <a:r>
              <a:rPr lang="fr-FR" dirty="0"/>
              <a:t>Digital </a:t>
            </a:r>
            <a:r>
              <a:rPr lang="fr-FR" dirty="0" err="1"/>
              <a:t>humanities</a:t>
            </a:r>
            <a:r>
              <a:rPr lang="fr-FR" dirty="0"/>
              <a:t> et e-science : l’approche par l’écologie des infrastructures</a:t>
            </a:r>
          </a:p>
          <a:p>
            <a:pPr lvl="0"/>
            <a:r>
              <a:rPr lang="fr-FR" dirty="0"/>
              <a:t>L’organisation des connaissances dans les infrastructures : repenser l’ « autorité documentaire »</a:t>
            </a:r>
          </a:p>
          <a:p>
            <a:pPr lvl="0"/>
            <a:r>
              <a:rPr lang="fr-FR" dirty="0"/>
              <a:t>Spécificité des Humanités Numériques</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10</a:t>
            </a:fld>
            <a:endParaRPr lang="fr-FR"/>
          </a:p>
        </p:txBody>
      </p:sp>
    </p:spTree>
    <p:extLst>
      <p:ext uri="{BB962C8B-B14F-4D97-AF65-F5344CB8AC3E}">
        <p14:creationId xmlns:p14="http://schemas.microsoft.com/office/powerpoint/2010/main" val="3596517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a:t>l’approche par l’écologie des </a:t>
            </a:r>
            <a:r>
              <a:rPr lang="fr-FR" dirty="0" smtClean="0"/>
              <a:t>infrastructures</a:t>
            </a:r>
            <a:endParaRPr lang="fr-FR" dirty="0"/>
          </a:p>
        </p:txBody>
      </p:sp>
      <p:sp>
        <p:nvSpPr>
          <p:cNvPr id="7" name="Espace réservé du texte 6"/>
          <p:cNvSpPr>
            <a:spLocks noGrp="1"/>
          </p:cNvSpPr>
          <p:nvPr>
            <p:ph type="body" idx="1"/>
          </p:nvPr>
        </p:nvSpPr>
        <p:spPr/>
        <p:txBody>
          <a:bodyPr/>
          <a:lstStyle/>
          <a:p>
            <a:r>
              <a:rPr lang="fr-FR" dirty="0" smtClean="0"/>
              <a:t>DH et e-science:</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11</a:t>
            </a:fld>
            <a:endParaRPr lang="fr-FR"/>
          </a:p>
        </p:txBody>
      </p:sp>
    </p:spTree>
    <p:extLst>
      <p:ext uri="{BB962C8B-B14F-4D97-AF65-F5344CB8AC3E}">
        <p14:creationId xmlns:p14="http://schemas.microsoft.com/office/powerpoint/2010/main" val="155279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environnement numérique </a:t>
            </a:r>
            <a:br>
              <a:rPr lang="fr-FR" dirty="0" smtClean="0"/>
            </a:br>
            <a:r>
              <a:rPr lang="fr-FR" dirty="0" smtClean="0"/>
              <a:t>en réseau </a:t>
            </a:r>
            <a:endParaRPr lang="fr-FR" dirty="0"/>
          </a:p>
        </p:txBody>
      </p:sp>
      <p:sp>
        <p:nvSpPr>
          <p:cNvPr id="3" name="Espace réservé du contenu 2"/>
          <p:cNvSpPr>
            <a:spLocks noGrp="1"/>
          </p:cNvSpPr>
          <p:nvPr>
            <p:ph idx="1"/>
          </p:nvPr>
        </p:nvSpPr>
        <p:spPr>
          <a:xfrm>
            <a:off x="685800" y="1600200"/>
            <a:ext cx="7772400" cy="4493095"/>
          </a:xfrm>
        </p:spPr>
        <p:txBody>
          <a:bodyPr>
            <a:normAutofit/>
          </a:bodyPr>
          <a:lstStyle/>
          <a:p>
            <a:r>
              <a:rPr lang="fr-FR" dirty="0"/>
              <a:t>La notion d’</a:t>
            </a:r>
            <a:r>
              <a:rPr lang="fr-FR" i="1" dirty="0"/>
              <a:t>infrastructure</a:t>
            </a:r>
            <a:r>
              <a:rPr lang="fr-FR" dirty="0"/>
              <a:t> est utilisée pour caractériser l’évolution des sciences dans un environnement numérique en réseau </a:t>
            </a:r>
            <a:r>
              <a:rPr lang="fr-FR" dirty="0" smtClean="0"/>
              <a:t>impliquant la </a:t>
            </a:r>
            <a:r>
              <a:rPr lang="fr-FR" dirty="0"/>
              <a:t>possibilité et la nécessité de partager les données de la </a:t>
            </a:r>
            <a:r>
              <a:rPr lang="fr-FR" dirty="0" smtClean="0"/>
              <a:t>science </a:t>
            </a:r>
            <a:r>
              <a:rPr lang="fr-FR" dirty="0"/>
              <a:t>ainsi que celles d’assurer leur </a:t>
            </a:r>
            <a:r>
              <a:rPr lang="fr-FR" dirty="0" smtClean="0"/>
              <a:t>pérennité</a:t>
            </a:r>
          </a:p>
          <a:p>
            <a:endParaRPr lang="fr-FR" dirty="0" smtClean="0"/>
          </a:p>
          <a:p>
            <a:r>
              <a:rPr lang="en-US" dirty="0"/>
              <a:t>Worldwide </a:t>
            </a:r>
            <a:r>
              <a:rPr lang="en-US" i="1" dirty="0"/>
              <a:t>Protein Data Bank</a:t>
            </a:r>
            <a:r>
              <a:rPr lang="en-US" dirty="0"/>
              <a:t> </a:t>
            </a:r>
            <a:r>
              <a:rPr lang="en-US" u="sng" dirty="0">
                <a:hlinkClick r:id="rId2"/>
              </a:rPr>
              <a:t>http://www.wwpdb.org/about/agreement</a:t>
            </a:r>
            <a:r>
              <a:rPr lang="en-US" dirty="0"/>
              <a:t> </a:t>
            </a:r>
            <a:endParaRPr lang="fr-FR" dirty="0"/>
          </a:p>
          <a:p>
            <a:pPr marL="68580" indent="0">
              <a:buNone/>
            </a:pPr>
            <a:r>
              <a:rPr lang="en-US" i="1" dirty="0" smtClean="0"/>
              <a:t>It </a:t>
            </a:r>
            <a:r>
              <a:rPr lang="en-US" i="1" dirty="0"/>
              <a:t>is essential for the progress of global science that the PDB data are maintained as a single archive and are kept freely and publicly available. The </a:t>
            </a:r>
            <a:r>
              <a:rPr lang="en-US" b="1" i="1" dirty="0"/>
              <a:t>wwPDB</a:t>
            </a:r>
            <a:r>
              <a:rPr lang="en-US" i="1" dirty="0"/>
              <a:t> members are fully committed to this principle. They also acknowledge the importance of global equality in the ability to deposit and access data and the need to have true international involvement and collaboration in maintaining the PDB.</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12</a:t>
            </a:fld>
            <a:endParaRPr lang="fr-FR"/>
          </a:p>
        </p:txBody>
      </p:sp>
    </p:spTree>
    <p:extLst>
      <p:ext uri="{BB962C8B-B14F-4D97-AF65-F5344CB8AC3E}">
        <p14:creationId xmlns:p14="http://schemas.microsoft.com/office/powerpoint/2010/main" val="425603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a:t>
            </a:r>
            <a:endParaRPr lang="fr-FR" dirty="0"/>
          </a:p>
        </p:txBody>
      </p:sp>
      <p:sp>
        <p:nvSpPr>
          <p:cNvPr id="3" name="Espace réservé du contenu 2"/>
          <p:cNvSpPr>
            <a:spLocks noGrp="1"/>
          </p:cNvSpPr>
          <p:nvPr>
            <p:ph idx="1"/>
          </p:nvPr>
        </p:nvSpPr>
        <p:spPr>
          <a:xfrm>
            <a:off x="685800" y="1600200"/>
            <a:ext cx="7772400" cy="4709119"/>
          </a:xfrm>
        </p:spPr>
        <p:txBody>
          <a:bodyPr>
            <a:normAutofit fontScale="77500" lnSpcReduction="20000"/>
          </a:bodyPr>
          <a:lstStyle/>
          <a:p>
            <a:r>
              <a:rPr lang="en-US" sz="2300" dirty="0" err="1"/>
              <a:t>GenBank</a:t>
            </a:r>
            <a:r>
              <a:rPr lang="en-US" sz="2300" dirty="0"/>
              <a:t>  </a:t>
            </a:r>
            <a:r>
              <a:rPr lang="en-US" sz="2300" u="sng" dirty="0">
                <a:hlinkClick r:id="rId2"/>
              </a:rPr>
              <a:t>http://www.ncbi.nlm.nih.gov/genbank/</a:t>
            </a:r>
            <a:r>
              <a:rPr lang="en-US" sz="2300" dirty="0"/>
              <a:t> </a:t>
            </a:r>
            <a:endParaRPr lang="fr-FR" sz="2300" dirty="0"/>
          </a:p>
          <a:p>
            <a:pPr marL="68580" indent="0">
              <a:buNone/>
            </a:pPr>
            <a:r>
              <a:rPr lang="en-US" sz="2300" dirty="0" err="1"/>
              <a:t>GenBank</a:t>
            </a:r>
            <a:r>
              <a:rPr lang="en-US" sz="2300" dirty="0"/>
              <a:t> </a:t>
            </a:r>
            <a:r>
              <a:rPr lang="en-US" sz="2300" baseline="30000" dirty="0"/>
              <a:t>®</a:t>
            </a:r>
            <a:r>
              <a:rPr lang="en-US" sz="2300" dirty="0"/>
              <a:t> is the NIH genetic sequence database, an annotated collection of all publicly available DNA sequences (</a:t>
            </a:r>
            <a:r>
              <a:rPr lang="en-US" sz="2300" i="1" dirty="0">
                <a:hlinkClick r:id="rId3"/>
              </a:rPr>
              <a:t>Nucleic Acids Research</a:t>
            </a:r>
            <a:r>
              <a:rPr lang="en-US" sz="2300" u="sng" dirty="0">
                <a:hlinkClick r:id="rId3"/>
              </a:rPr>
              <a:t>, 2013 Jan;41(D1):D36-42</a:t>
            </a:r>
            <a:r>
              <a:rPr lang="en-US" sz="2300" dirty="0"/>
              <a:t>).  </a:t>
            </a:r>
            <a:r>
              <a:rPr lang="en-US" sz="2300" dirty="0" err="1"/>
              <a:t>GenBank</a:t>
            </a:r>
            <a:r>
              <a:rPr lang="en-US" sz="2300" dirty="0"/>
              <a:t> is part of the </a:t>
            </a:r>
            <a:r>
              <a:rPr lang="en-US" sz="2300" u="sng" dirty="0">
                <a:hlinkClick r:id="rId4"/>
              </a:rPr>
              <a:t>International Nucleotide Sequence Database Collaboration</a:t>
            </a:r>
            <a:r>
              <a:rPr lang="en-US" sz="2300" dirty="0"/>
              <a:t> , which comprises the DNA </a:t>
            </a:r>
            <a:r>
              <a:rPr lang="en-US" sz="2300" dirty="0" err="1"/>
              <a:t>DataBank</a:t>
            </a:r>
            <a:r>
              <a:rPr lang="en-US" sz="2300" dirty="0"/>
              <a:t> of Japan (DDBJ), the European Molecular Biology Laboratory (EMBL), and </a:t>
            </a:r>
            <a:r>
              <a:rPr lang="en-US" sz="2300" dirty="0" err="1"/>
              <a:t>GenBank</a:t>
            </a:r>
            <a:r>
              <a:rPr lang="en-US" sz="2300" dirty="0"/>
              <a:t> at NCBI. </a:t>
            </a:r>
            <a:r>
              <a:rPr lang="fr-FR" sz="2300" dirty="0" err="1"/>
              <a:t>These</a:t>
            </a:r>
            <a:r>
              <a:rPr lang="fr-FR" sz="2300" dirty="0"/>
              <a:t> </a:t>
            </a:r>
            <a:r>
              <a:rPr lang="fr-FR" sz="2300" dirty="0" err="1"/>
              <a:t>three</a:t>
            </a:r>
            <a:r>
              <a:rPr lang="fr-FR" sz="2300" dirty="0"/>
              <a:t> </a:t>
            </a:r>
            <a:r>
              <a:rPr lang="fr-FR" sz="2300" dirty="0" err="1"/>
              <a:t>organizations</a:t>
            </a:r>
            <a:r>
              <a:rPr lang="fr-FR" sz="2300" dirty="0"/>
              <a:t> exchange data on a </a:t>
            </a:r>
            <a:r>
              <a:rPr lang="fr-FR" sz="2300" dirty="0" err="1"/>
              <a:t>daily</a:t>
            </a:r>
            <a:r>
              <a:rPr lang="fr-FR" sz="2300" dirty="0"/>
              <a:t> basis.</a:t>
            </a:r>
          </a:p>
          <a:p>
            <a:pPr marL="68580" indent="0">
              <a:buNone/>
            </a:pPr>
            <a:r>
              <a:rPr lang="en-US" sz="2300" dirty="0"/>
              <a:t> </a:t>
            </a:r>
            <a:endParaRPr lang="fr-FR" sz="2300" dirty="0"/>
          </a:p>
          <a:p>
            <a:r>
              <a:rPr lang="en-US" sz="2300" dirty="0" err="1"/>
              <a:t>Flybase</a:t>
            </a:r>
            <a:r>
              <a:rPr lang="en-US" sz="2300" dirty="0"/>
              <a:t> </a:t>
            </a:r>
            <a:r>
              <a:rPr lang="en-US" sz="2300" u="sng" dirty="0">
                <a:hlinkClick r:id="rId5"/>
              </a:rPr>
              <a:t>http://flybase.org/</a:t>
            </a:r>
            <a:r>
              <a:rPr lang="en-US" sz="2300" dirty="0"/>
              <a:t> </a:t>
            </a:r>
            <a:endParaRPr lang="fr-FR" sz="2300" dirty="0"/>
          </a:p>
          <a:p>
            <a:pPr marL="68580" indent="0">
              <a:buNone/>
            </a:pPr>
            <a:r>
              <a:rPr lang="fr-FR" sz="2300" dirty="0"/>
              <a:t>Consortium américain de chercheurs qui travaillent sur la mouche drosophile</a:t>
            </a:r>
          </a:p>
          <a:p>
            <a:pPr marL="68580" indent="0">
              <a:buNone/>
            </a:pPr>
            <a:r>
              <a:rPr lang="fr-FR" sz="2300" u="sng" dirty="0">
                <a:hlinkClick r:id="rId6"/>
              </a:rPr>
              <a:t>http://flybase.org/wiki/FlyBase:About#Citing_FlyBase</a:t>
            </a:r>
            <a:r>
              <a:rPr lang="en-US" sz="2300" dirty="0"/>
              <a:t> </a:t>
            </a:r>
            <a:endParaRPr lang="fr-FR" sz="2300" dirty="0"/>
          </a:p>
          <a:p>
            <a:pPr marL="68580" indent="0">
              <a:buNone/>
            </a:pPr>
            <a:r>
              <a:rPr lang="fr-FR" sz="2300" dirty="0"/>
              <a:t>Interroger par le champ </a:t>
            </a:r>
            <a:r>
              <a:rPr lang="fr-FR" sz="2300" dirty="0" err="1"/>
              <a:t>References</a:t>
            </a:r>
            <a:r>
              <a:rPr lang="fr-FR" sz="2300" dirty="0"/>
              <a:t> pour interroger des publications depuis Quick </a:t>
            </a:r>
            <a:r>
              <a:rPr lang="fr-FR" sz="2300" dirty="0" err="1"/>
              <a:t>Search</a:t>
            </a:r>
            <a:endParaRPr lang="fr-FR" sz="2300" dirty="0"/>
          </a:p>
          <a:p>
            <a:pPr marL="68580" indent="0">
              <a:buNone/>
            </a:pPr>
            <a:r>
              <a:rPr lang="fr-FR" sz="2300" dirty="0"/>
              <a:t>Comment </a:t>
            </a:r>
            <a:r>
              <a:rPr lang="fr-FR" sz="2300" dirty="0" err="1"/>
              <a:t>accélerer</a:t>
            </a:r>
            <a:r>
              <a:rPr lang="fr-FR" sz="2300" dirty="0"/>
              <a:t> lien avec des publications : </a:t>
            </a:r>
          </a:p>
          <a:p>
            <a:pPr marL="68580" indent="0">
              <a:buNone/>
            </a:pPr>
            <a:r>
              <a:rPr lang="fr-FR" sz="2300" u="sng" dirty="0">
                <a:hlinkClick r:id="rId7"/>
              </a:rPr>
              <a:t>http://flybase.org/submission/publication</a:t>
            </a:r>
            <a:r>
              <a:rPr lang="fr-FR" u="sng" dirty="0">
                <a:hlinkClick r:id="rId7"/>
              </a:rPr>
              <a:t>/</a:t>
            </a:r>
            <a:r>
              <a:rPr lang="fr-FR" dirty="0"/>
              <a:t> </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13</a:t>
            </a:fld>
            <a:endParaRPr lang="fr-FR"/>
          </a:p>
        </p:txBody>
      </p:sp>
    </p:spTree>
    <p:extLst>
      <p:ext uri="{BB962C8B-B14F-4D97-AF65-F5344CB8AC3E}">
        <p14:creationId xmlns:p14="http://schemas.microsoft.com/office/powerpoint/2010/main" val="387792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1</a:t>
            </a:r>
            <a:endParaRPr lang="fr-FR" dirty="0"/>
          </a:p>
        </p:txBody>
      </p:sp>
      <p:sp>
        <p:nvSpPr>
          <p:cNvPr id="3" name="Espace réservé du contenu 2"/>
          <p:cNvSpPr>
            <a:spLocks noGrp="1"/>
          </p:cNvSpPr>
          <p:nvPr>
            <p:ph idx="1"/>
          </p:nvPr>
        </p:nvSpPr>
        <p:spPr/>
        <p:txBody>
          <a:bodyPr/>
          <a:lstStyle/>
          <a:p>
            <a:r>
              <a:rPr lang="en-US" i="1" dirty="0"/>
              <a:t>“Cyberinfrastructure and </a:t>
            </a:r>
            <a:r>
              <a:rPr lang="en-US" i="1" dirty="0" err="1"/>
              <a:t>eScience</a:t>
            </a:r>
            <a:r>
              <a:rPr lang="en-US" i="1" dirty="0"/>
              <a:t> — both coined initially in reference to the sciences and technology, and both now used more broadly — refer to an infrastructure that enables forms of scholarship that are information- and data-intensive, distributed, collaborative, and multi-disciplinary. </a:t>
            </a:r>
            <a:r>
              <a:rPr lang="en-US" i="1" dirty="0" err="1"/>
              <a:t>eResearch</a:t>
            </a:r>
            <a:r>
              <a:rPr lang="en-US" i="1" dirty="0"/>
              <a:t> has become the collective term for variants such as </a:t>
            </a:r>
            <a:r>
              <a:rPr lang="en-US" i="1" dirty="0" err="1"/>
              <a:t>eScience</a:t>
            </a:r>
            <a:r>
              <a:rPr lang="en-US" i="1" dirty="0"/>
              <a:t>, </a:t>
            </a:r>
            <a:r>
              <a:rPr lang="en-US" i="1" dirty="0" err="1"/>
              <a:t>eSocial</a:t>
            </a:r>
            <a:r>
              <a:rPr lang="en-US" i="1" dirty="0"/>
              <a:t> Science, and </a:t>
            </a:r>
            <a:r>
              <a:rPr lang="en-US" i="1" dirty="0" err="1"/>
              <a:t>eHumanities</a:t>
            </a:r>
            <a:r>
              <a:rPr lang="en-US" i="1" dirty="0"/>
              <a:t>”</a:t>
            </a:r>
            <a:r>
              <a:rPr lang="en-US" dirty="0"/>
              <a:t>.</a:t>
            </a:r>
            <a:endParaRPr lang="fr-FR" dirty="0"/>
          </a:p>
          <a:p>
            <a:pPr marL="68580" indent="0">
              <a:buNone/>
            </a:pPr>
            <a:endParaRPr lang="fr-FR" dirty="0"/>
          </a:p>
          <a:p>
            <a:pPr marL="68580" indent="0">
              <a:buNone/>
            </a:pPr>
            <a:r>
              <a:rPr lang="fr-FR" dirty="0" err="1" smtClean="0"/>
              <a:t>Borgman</a:t>
            </a:r>
            <a:r>
              <a:rPr lang="fr-FR" dirty="0" smtClean="0"/>
              <a:t> </a:t>
            </a:r>
            <a:r>
              <a:rPr lang="fr-FR" dirty="0"/>
              <a:t>(2009)</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14</a:t>
            </a:fld>
            <a:endParaRPr lang="fr-FR"/>
          </a:p>
        </p:txBody>
      </p:sp>
    </p:spTree>
    <p:extLst>
      <p:ext uri="{BB962C8B-B14F-4D97-AF65-F5344CB8AC3E}">
        <p14:creationId xmlns:p14="http://schemas.microsoft.com/office/powerpoint/2010/main" val="4158099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2</a:t>
            </a:r>
            <a:endParaRPr lang="fr-FR" dirty="0"/>
          </a:p>
        </p:txBody>
      </p:sp>
      <p:sp>
        <p:nvSpPr>
          <p:cNvPr id="3" name="Espace réservé du contenu 2"/>
          <p:cNvSpPr>
            <a:spLocks noGrp="1"/>
          </p:cNvSpPr>
          <p:nvPr>
            <p:ph idx="1"/>
          </p:nvPr>
        </p:nvSpPr>
        <p:spPr/>
        <p:txBody>
          <a:bodyPr/>
          <a:lstStyle/>
          <a:p>
            <a:r>
              <a:rPr lang="fr-FR" dirty="0"/>
              <a:t>Les objectifs communs poursuivis (collaboration et pérennisation des données de travail) impliquent une manière d’envisager l’articulation entre le technique et le social qui est commun à l’ensemble des sciences : </a:t>
            </a:r>
            <a:endParaRPr lang="fr-FR" dirty="0" smtClean="0"/>
          </a:p>
          <a:p>
            <a:endParaRPr lang="fr-FR" dirty="0"/>
          </a:p>
          <a:p>
            <a:r>
              <a:rPr lang="fr-FR" i="1" dirty="0"/>
              <a:t>On voit donc qu’une </a:t>
            </a:r>
            <a:r>
              <a:rPr lang="fr-FR" i="1" dirty="0" err="1"/>
              <a:t>cyberinfrastructure</a:t>
            </a:r>
            <a:r>
              <a:rPr lang="fr-FR" i="1" dirty="0"/>
              <a:t> est un hybride de matériel et de non-matériel, de technique et de politique qui seule permet le partage et l’inscription dans le temps des résultats produits par l’activité de recherche dans ce champ particulier </a:t>
            </a:r>
            <a:endParaRPr lang="fr-FR" i="1" dirty="0" smtClean="0"/>
          </a:p>
          <a:p>
            <a:pPr marL="68580" indent="0">
              <a:buNone/>
            </a:pPr>
            <a:r>
              <a:rPr lang="fr-FR" i="1" dirty="0" smtClean="0"/>
              <a:t>(</a:t>
            </a:r>
            <a:r>
              <a:rPr lang="fr-FR" dirty="0" err="1"/>
              <a:t>Dacos</a:t>
            </a:r>
            <a:r>
              <a:rPr lang="fr-FR" dirty="0"/>
              <a:t> et </a:t>
            </a:r>
            <a:r>
              <a:rPr lang="fr-FR" i="1" dirty="0"/>
              <a:t>al.</a:t>
            </a:r>
            <a:r>
              <a:rPr lang="fr-FR" dirty="0"/>
              <a:t> 2014</a:t>
            </a:r>
            <a:r>
              <a:rPr lang="fr-FR" i="1" dirty="0"/>
              <a:t>).</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15</a:t>
            </a:fld>
            <a:endParaRPr lang="fr-FR"/>
          </a:p>
        </p:txBody>
      </p:sp>
    </p:spTree>
    <p:extLst>
      <p:ext uri="{BB962C8B-B14F-4D97-AF65-F5344CB8AC3E}">
        <p14:creationId xmlns:p14="http://schemas.microsoft.com/office/powerpoint/2010/main" val="518406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3</a:t>
            </a:r>
            <a:endParaRPr lang="fr-FR" dirty="0"/>
          </a:p>
        </p:txBody>
      </p:sp>
      <p:sp>
        <p:nvSpPr>
          <p:cNvPr id="3" name="Espace réservé du contenu 2"/>
          <p:cNvSpPr>
            <a:spLocks noGrp="1"/>
          </p:cNvSpPr>
          <p:nvPr>
            <p:ph idx="1"/>
          </p:nvPr>
        </p:nvSpPr>
        <p:spPr>
          <a:xfrm>
            <a:off x="685800" y="1600200"/>
            <a:ext cx="7772400" cy="4277072"/>
          </a:xfrm>
        </p:spPr>
        <p:txBody>
          <a:bodyPr>
            <a:normAutofit/>
          </a:bodyPr>
          <a:lstStyle/>
          <a:p>
            <a:r>
              <a:rPr lang="fr-FR" dirty="0"/>
              <a:t>Les définitions des infrastructures mentionnent toutes l’étroite imbrication des niveaux technologiques, organisationnels et de celui des contenus. </a:t>
            </a:r>
          </a:p>
          <a:p>
            <a:r>
              <a:rPr lang="fr-FR" dirty="0"/>
              <a:t> </a:t>
            </a:r>
            <a:r>
              <a:rPr lang="fr-FR" i="1" dirty="0" smtClean="0"/>
              <a:t>“</a:t>
            </a:r>
            <a:r>
              <a:rPr lang="fr-FR" i="1" dirty="0" err="1"/>
              <a:t>Research</a:t>
            </a:r>
            <a:r>
              <a:rPr lang="fr-FR" i="1" dirty="0"/>
              <a:t> infrastructures (RI) </a:t>
            </a:r>
            <a:r>
              <a:rPr lang="fr-FR" i="1" dirty="0" err="1"/>
              <a:t>include</a:t>
            </a:r>
            <a:r>
              <a:rPr lang="fr-FR" i="1" dirty="0"/>
              <a:t> major </a:t>
            </a:r>
            <a:r>
              <a:rPr lang="fr-FR" i="1" dirty="0" err="1"/>
              <a:t>scientific</a:t>
            </a:r>
            <a:r>
              <a:rPr lang="fr-FR" i="1" dirty="0"/>
              <a:t> </a:t>
            </a:r>
            <a:r>
              <a:rPr lang="fr-FR" i="1" dirty="0" err="1"/>
              <a:t>equipment</a:t>
            </a:r>
            <a:r>
              <a:rPr lang="fr-FR" i="1" dirty="0"/>
              <a:t>, </a:t>
            </a:r>
            <a:r>
              <a:rPr lang="fr-FR" i="1" dirty="0" err="1"/>
              <a:t>scientific</a:t>
            </a:r>
            <a:r>
              <a:rPr lang="fr-FR" i="1" dirty="0"/>
              <a:t> collections, archives, </a:t>
            </a:r>
            <a:r>
              <a:rPr lang="fr-FR" i="1" dirty="0" err="1"/>
              <a:t>structured</a:t>
            </a:r>
            <a:r>
              <a:rPr lang="fr-FR" i="1" dirty="0"/>
              <a:t> information and ICT-</a:t>
            </a:r>
            <a:r>
              <a:rPr lang="fr-FR" i="1" dirty="0" err="1"/>
              <a:t>based</a:t>
            </a:r>
            <a:r>
              <a:rPr lang="fr-FR" i="1" dirty="0"/>
              <a:t> infrastructures and services. </a:t>
            </a:r>
            <a:r>
              <a:rPr lang="en-US" i="1" dirty="0"/>
              <a:t>They support top-level research and can be organized at the national and regional level, at EU Member State, European and global level. RIs have become a topic of interest and priority for funders, political bodies, and (increasingly) institutional decision makers</a:t>
            </a:r>
            <a:r>
              <a:rPr lang="en-US" dirty="0" smtClean="0"/>
              <a:t>”.</a:t>
            </a:r>
            <a:r>
              <a:rPr lang="fr-FR" dirty="0"/>
              <a:t> Lossau</a:t>
            </a:r>
            <a:r>
              <a:rPr lang="fr-FR" i="1" dirty="0"/>
              <a:t> </a:t>
            </a:r>
            <a:r>
              <a:rPr lang="fr-FR" dirty="0"/>
              <a:t>(2012) </a:t>
            </a:r>
            <a:r>
              <a:rPr lang="en-US" dirty="0" smtClean="0"/>
              <a:t> </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16</a:t>
            </a:fld>
            <a:endParaRPr lang="fr-FR"/>
          </a:p>
        </p:txBody>
      </p:sp>
    </p:spTree>
    <p:extLst>
      <p:ext uri="{BB962C8B-B14F-4D97-AF65-F5344CB8AC3E}">
        <p14:creationId xmlns:p14="http://schemas.microsoft.com/office/powerpoint/2010/main" val="3990162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Ni seulement cognition située, </a:t>
            </a:r>
            <a:br>
              <a:rPr lang="fr-FR" dirty="0" smtClean="0"/>
            </a:br>
            <a:r>
              <a:rPr lang="fr-FR" dirty="0" smtClean="0"/>
              <a:t>ni étude des systèmes</a:t>
            </a:r>
            <a:endParaRPr lang="fr-FR" dirty="0"/>
          </a:p>
        </p:txBody>
      </p:sp>
      <p:sp>
        <p:nvSpPr>
          <p:cNvPr id="3" name="Espace réservé du contenu 2"/>
          <p:cNvSpPr>
            <a:spLocks noGrp="1"/>
          </p:cNvSpPr>
          <p:nvPr>
            <p:ph idx="1"/>
          </p:nvPr>
        </p:nvSpPr>
        <p:spPr>
          <a:xfrm>
            <a:off x="685800" y="1600200"/>
            <a:ext cx="7772400" cy="4205063"/>
          </a:xfrm>
        </p:spPr>
        <p:txBody>
          <a:bodyPr>
            <a:normAutofit fontScale="92500" lnSpcReduction="10000"/>
          </a:bodyPr>
          <a:lstStyle/>
          <a:p>
            <a:r>
              <a:rPr lang="en-US" sz="2400" dirty="0" smtClean="0"/>
              <a:t>“</a:t>
            </a:r>
            <a:r>
              <a:rPr lang="en-US" sz="2400" i="1" dirty="0"/>
              <a:t>Key to any new infrastructure is its ability to permit the distribution of action over space and time”</a:t>
            </a:r>
            <a:r>
              <a:rPr lang="en-US" sz="2400" dirty="0"/>
              <a:t>.</a:t>
            </a:r>
            <a:endParaRPr lang="fr-FR" sz="2400" dirty="0"/>
          </a:p>
          <a:p>
            <a:pPr marL="68580" indent="0">
              <a:buNone/>
            </a:pPr>
            <a:r>
              <a:rPr lang="en-US" sz="2400" dirty="0"/>
              <a:t>(Bowker et </a:t>
            </a:r>
            <a:r>
              <a:rPr lang="en-US" sz="2400" i="1" dirty="0"/>
              <a:t>al.</a:t>
            </a:r>
            <a:r>
              <a:rPr lang="en-US" sz="2400" dirty="0"/>
              <a:t> 2010) </a:t>
            </a:r>
            <a:endParaRPr lang="fr-FR" sz="2400" dirty="0" smtClean="0"/>
          </a:p>
          <a:p>
            <a:pPr marL="68580" indent="0">
              <a:buNone/>
            </a:pPr>
            <a:r>
              <a:rPr lang="en-US" sz="2400" dirty="0"/>
              <a:t>« </a:t>
            </a:r>
            <a:r>
              <a:rPr lang="en-US" sz="2400" i="1" dirty="0"/>
              <a:t>Infrastructures are not systems, in the sense of fully coherent, deliberately engineered, end-to-end processes. Rather, infrastructures are ecologies or complex adaptive systems; they consist of numerous systems, each with unique origins and goals, which are made to interoperate by means of standards, socket layers, social practices, norms, and individual behaviors that smooth out the connections among them. This adaptive process is </a:t>
            </a:r>
            <a:r>
              <a:rPr lang="en-US" sz="2400" i="1" dirty="0" smtClean="0"/>
              <a:t>continuous (…)</a:t>
            </a:r>
          </a:p>
          <a:p>
            <a:pPr marL="68580" indent="0">
              <a:buNone/>
            </a:pPr>
            <a:r>
              <a:rPr lang="en-US" sz="2400" dirty="0" smtClean="0"/>
              <a:t>(Edwards 2013)</a:t>
            </a:r>
            <a:endParaRPr lang="fr-FR" sz="2400"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17</a:t>
            </a:fld>
            <a:endParaRPr lang="fr-FR"/>
          </a:p>
        </p:txBody>
      </p:sp>
    </p:spTree>
    <p:extLst>
      <p:ext uri="{BB962C8B-B14F-4D97-AF65-F5344CB8AC3E}">
        <p14:creationId xmlns:p14="http://schemas.microsoft.com/office/powerpoint/2010/main" val="37575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pPr lvl="0"/>
            <a:r>
              <a:rPr lang="fr-FR" dirty="0"/>
              <a:t> </a:t>
            </a:r>
            <a:r>
              <a:rPr lang="fr-FR" dirty="0" smtClean="0"/>
              <a:t>repenser </a:t>
            </a:r>
            <a:r>
              <a:rPr lang="fr-FR" dirty="0"/>
              <a:t>l’ « autorité documentaire »</a:t>
            </a:r>
            <a:br>
              <a:rPr lang="fr-FR" dirty="0"/>
            </a:br>
            <a:endParaRPr lang="fr-FR" dirty="0"/>
          </a:p>
        </p:txBody>
      </p:sp>
      <p:sp>
        <p:nvSpPr>
          <p:cNvPr id="7" name="Espace réservé du texte 6"/>
          <p:cNvSpPr>
            <a:spLocks noGrp="1"/>
          </p:cNvSpPr>
          <p:nvPr>
            <p:ph type="body" idx="1"/>
          </p:nvPr>
        </p:nvSpPr>
        <p:spPr/>
        <p:txBody>
          <a:bodyPr/>
          <a:lstStyle/>
          <a:p>
            <a:r>
              <a:rPr lang="fr-FR" dirty="0"/>
              <a:t>L’organisation des connaissances dans les infrastructures</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18</a:t>
            </a:fld>
            <a:endParaRPr lang="fr-FR"/>
          </a:p>
        </p:txBody>
      </p:sp>
    </p:spTree>
    <p:extLst>
      <p:ext uri="{BB962C8B-B14F-4D97-AF65-F5344CB8AC3E}">
        <p14:creationId xmlns:p14="http://schemas.microsoft.com/office/powerpoint/2010/main" val="2474375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188640"/>
            <a:ext cx="7772400" cy="1368152"/>
          </a:xfrm>
        </p:spPr>
        <p:txBody>
          <a:bodyPr>
            <a:normAutofit fontScale="90000"/>
          </a:bodyPr>
          <a:lstStyle/>
          <a:p>
            <a:r>
              <a:rPr lang="fr-FR" dirty="0" smtClean="0"/>
              <a:t>Finalité de l’Organisation des connaissances: </a:t>
            </a:r>
            <a:br>
              <a:rPr lang="fr-FR" dirty="0" smtClean="0"/>
            </a:br>
            <a:r>
              <a:rPr lang="fr-FR" dirty="0" smtClean="0"/>
              <a:t>produire un langage commun</a:t>
            </a:r>
            <a:endParaRPr lang="fr-FR" dirty="0"/>
          </a:p>
        </p:txBody>
      </p:sp>
      <p:sp>
        <p:nvSpPr>
          <p:cNvPr id="3" name="Espace réservé du contenu 2"/>
          <p:cNvSpPr>
            <a:spLocks noGrp="1"/>
          </p:cNvSpPr>
          <p:nvPr>
            <p:ph idx="1"/>
          </p:nvPr>
        </p:nvSpPr>
        <p:spPr>
          <a:xfrm>
            <a:off x="685800" y="2060847"/>
            <a:ext cx="7772400" cy="3273153"/>
          </a:xfrm>
        </p:spPr>
        <p:txBody>
          <a:bodyPr/>
          <a:lstStyle/>
          <a:p>
            <a:r>
              <a:rPr lang="fr-FR" dirty="0"/>
              <a:t>L’organisation des connaissances </a:t>
            </a:r>
            <a:r>
              <a:rPr lang="fr-FR" dirty="0" smtClean="0"/>
              <a:t>élabore les principes selon lesquels peut être produit un </a:t>
            </a:r>
            <a:r>
              <a:rPr lang="fr-FR" dirty="0"/>
              <a:t>langage commun normalisé entre des documents </a:t>
            </a:r>
            <a:r>
              <a:rPr lang="fr-FR" dirty="0" smtClean="0"/>
              <a:t>et des </a:t>
            </a:r>
            <a:r>
              <a:rPr lang="fr-FR" dirty="0"/>
              <a:t>contenus divers </a:t>
            </a:r>
            <a:r>
              <a:rPr lang="fr-FR" dirty="0" smtClean="0"/>
              <a:t>ainsi que leurs auteurs et leurs utilisateurs, documents et contenus dont </a:t>
            </a:r>
            <a:r>
              <a:rPr lang="fr-FR" dirty="0"/>
              <a:t>le regroupement est nécessaire pour l’étude et la </a:t>
            </a:r>
            <a:r>
              <a:rPr lang="fr-FR" dirty="0" smtClean="0"/>
              <a:t>recherche</a:t>
            </a:r>
          </a:p>
          <a:p>
            <a:r>
              <a:rPr lang="fr-FR" dirty="0" smtClean="0"/>
              <a:t>En sens elle détermine </a:t>
            </a:r>
            <a:r>
              <a:rPr lang="fr-FR" dirty="0"/>
              <a:t>l’ « autorité documentaire » au sens large du terme</a:t>
            </a: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19</a:t>
            </a:fld>
            <a:endParaRPr lang="fr-FR"/>
          </a:p>
        </p:txBody>
      </p:sp>
    </p:spTree>
    <p:extLst>
      <p:ext uri="{BB962C8B-B14F-4D97-AF65-F5344CB8AC3E}">
        <p14:creationId xmlns:p14="http://schemas.microsoft.com/office/powerpoint/2010/main" val="306516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conversion numérique </a:t>
            </a:r>
            <a:br>
              <a:rPr lang="fr-FR" dirty="0" smtClean="0"/>
            </a:br>
            <a:r>
              <a:rPr lang="fr-FR" dirty="0" smtClean="0"/>
              <a:t>de la pratique savante</a:t>
            </a:r>
            <a:endParaRPr lang="fr-FR" dirty="0"/>
          </a:p>
        </p:txBody>
      </p:sp>
      <p:sp>
        <p:nvSpPr>
          <p:cNvPr id="3" name="Espace réservé du contenu 2"/>
          <p:cNvSpPr>
            <a:spLocks noGrp="1"/>
          </p:cNvSpPr>
          <p:nvPr>
            <p:ph idx="1"/>
          </p:nvPr>
        </p:nvSpPr>
        <p:spPr>
          <a:xfrm>
            <a:off x="685800" y="1600200"/>
            <a:ext cx="7772400" cy="4781128"/>
          </a:xfrm>
        </p:spPr>
        <p:txBody>
          <a:bodyPr>
            <a:normAutofit/>
          </a:bodyPr>
          <a:lstStyle/>
          <a:p>
            <a:r>
              <a:rPr lang="fr-FR" sz="2400" dirty="0"/>
              <a:t>Ce qui prend le nom d’</a:t>
            </a:r>
            <a:r>
              <a:rPr lang="fr-FR" sz="2400" i="1" dirty="0"/>
              <a:t>humanités numériques</a:t>
            </a:r>
            <a:r>
              <a:rPr lang="fr-FR" sz="2400" dirty="0"/>
              <a:t> tout comme ce qui relève de la « </a:t>
            </a:r>
            <a:r>
              <a:rPr lang="fr-FR" sz="2400" i="1" dirty="0"/>
              <a:t>e-science</a:t>
            </a:r>
            <a:r>
              <a:rPr lang="fr-FR" sz="2400" dirty="0"/>
              <a:t> » nous fait franchir une étape supplémentaire dans l’intégration du numérique à l’activité scientifique : c</a:t>
            </a:r>
            <a:r>
              <a:rPr lang="fr-FR" sz="2400" dirty="0" smtClean="0"/>
              <a:t>’est </a:t>
            </a:r>
            <a:r>
              <a:rPr lang="fr-FR" sz="2400" dirty="0"/>
              <a:t>la conversion numérique de la pratique savante dans son ensemble qui est au cœur de cette évolution </a:t>
            </a:r>
          </a:p>
          <a:p>
            <a:r>
              <a:rPr lang="fr-FR" sz="2400" dirty="0" smtClean="0"/>
              <a:t>Deux points de vue pour la traiter:</a:t>
            </a:r>
          </a:p>
          <a:p>
            <a:pPr lvl="1"/>
            <a:r>
              <a:rPr lang="fr-FR" sz="1800" dirty="0" smtClean="0"/>
              <a:t>Former un domaine nouveau qui s‘appelle Humanités numériques</a:t>
            </a:r>
          </a:p>
          <a:p>
            <a:pPr lvl="1"/>
            <a:r>
              <a:rPr lang="fr-FR" sz="1800" dirty="0" smtClean="0"/>
              <a:t>Étudier les moyens de la recherche: les DH émane des études sur les nouvelles infrastructures de la recherche</a:t>
            </a:r>
            <a:endParaRPr lang="fr-FR" sz="1800"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a:t>
            </a:fld>
            <a:endParaRPr lang="fr-FR"/>
          </a:p>
        </p:txBody>
      </p:sp>
    </p:spTree>
    <p:extLst>
      <p:ext uri="{BB962C8B-B14F-4D97-AF65-F5344CB8AC3E}">
        <p14:creationId xmlns:p14="http://schemas.microsoft.com/office/powerpoint/2010/main" val="4152321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concept anglo-saxon de « warrant »</a:t>
            </a:r>
            <a:endParaRPr lang="fr-FR" dirty="0"/>
          </a:p>
        </p:txBody>
      </p:sp>
      <p:sp>
        <p:nvSpPr>
          <p:cNvPr id="3" name="Espace réservé du contenu 2"/>
          <p:cNvSpPr>
            <a:spLocks noGrp="1"/>
          </p:cNvSpPr>
          <p:nvPr>
            <p:ph idx="1"/>
          </p:nvPr>
        </p:nvSpPr>
        <p:spPr>
          <a:xfrm>
            <a:off x="685800" y="1600200"/>
            <a:ext cx="7772400" cy="4205063"/>
          </a:xfrm>
        </p:spPr>
        <p:txBody>
          <a:bodyPr>
            <a:normAutofit lnSpcReduction="10000"/>
          </a:bodyPr>
          <a:lstStyle/>
          <a:p>
            <a:r>
              <a:rPr lang="fr-FR" sz="2400" dirty="0"/>
              <a:t>En sciences de l’information et des bibliothèques, c’est le concept de « warrant » qui est utilisé pour discuter les fondements des systèmes d’organisation des connaissances (SOC) tels qu’ils </a:t>
            </a:r>
            <a:r>
              <a:rPr lang="fr-FR" sz="2400" dirty="0" smtClean="0"/>
              <a:t>s’appuient </a:t>
            </a:r>
            <a:r>
              <a:rPr lang="fr-FR" sz="2400" dirty="0"/>
              <a:t>sur des ressources qui valident le système construit (termes d’indexation et relations entre ces termes). </a:t>
            </a:r>
            <a:endParaRPr lang="fr-FR" sz="2400" dirty="0" smtClean="0"/>
          </a:p>
          <a:p>
            <a:r>
              <a:rPr lang="fr-FR" sz="2400" dirty="0" smtClean="0"/>
              <a:t>Parmi </a:t>
            </a:r>
            <a:r>
              <a:rPr lang="fr-FR" sz="2400" dirty="0"/>
              <a:t>les différentes utilisations de ce concept de « warrant », on distingue essentiellement « </a:t>
            </a:r>
            <a:r>
              <a:rPr lang="fr-FR" sz="2400" dirty="0" err="1"/>
              <a:t>literay</a:t>
            </a:r>
            <a:r>
              <a:rPr lang="fr-FR" sz="2400" dirty="0"/>
              <a:t> warrant » quand cette garantie se trouve dans la littérature spécialisée et « user warrants » quand elle est issue du discours des utilisateurs potentiels du système à construire.</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20</a:t>
            </a:fld>
            <a:endParaRPr lang="fr-FR"/>
          </a:p>
        </p:txBody>
      </p:sp>
    </p:spTree>
    <p:extLst>
      <p:ext uri="{BB962C8B-B14F-4D97-AF65-F5344CB8AC3E}">
        <p14:creationId xmlns:p14="http://schemas.microsoft.com/office/powerpoint/2010/main" val="2750670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SOC et </a:t>
            </a:r>
            <a:r>
              <a:rPr lang="fr-FR" dirty="0" err="1" smtClean="0"/>
              <a:t>cyberinfrastructures</a:t>
            </a:r>
            <a:endParaRPr lang="fr-FR" dirty="0"/>
          </a:p>
        </p:txBody>
      </p:sp>
      <p:sp>
        <p:nvSpPr>
          <p:cNvPr id="3" name="Espace réservé du contenu 2"/>
          <p:cNvSpPr>
            <a:spLocks noGrp="1"/>
          </p:cNvSpPr>
          <p:nvPr>
            <p:ph idx="1"/>
          </p:nvPr>
        </p:nvSpPr>
        <p:spPr>
          <a:xfrm>
            <a:off x="685800" y="1600200"/>
            <a:ext cx="7772400" cy="4205063"/>
          </a:xfrm>
        </p:spPr>
        <p:txBody>
          <a:bodyPr>
            <a:normAutofit/>
          </a:bodyPr>
          <a:lstStyle/>
          <a:p>
            <a:r>
              <a:rPr lang="fr-FR" sz="2400" dirty="0"/>
              <a:t>L’attention portée à la pratique savante et scientifique par l’approche de l’écologie des infrastructures contribue à repenser la construction de l’autorité documentaire, à ce sur quoi se fonde un système d’organisation des connaissances. </a:t>
            </a:r>
          </a:p>
          <a:p>
            <a:r>
              <a:rPr lang="fr-FR" sz="2400" dirty="0"/>
              <a:t>Les infrastructures déplacent le champ de préoccupation : l’adaptation des systèmes d’organisation des connaissances au cours du temps n’est plus analysée du point de vue de l’évolution des sciences mais de celui de la transformation des conditions de production de la science. </a:t>
            </a:r>
          </a:p>
          <a:p>
            <a:endParaRPr lang="fr-FR" sz="2400"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21</a:t>
            </a:fld>
            <a:endParaRPr lang="fr-FR"/>
          </a:p>
        </p:txBody>
      </p:sp>
    </p:spTree>
    <p:extLst>
      <p:ext uri="{BB962C8B-B14F-4D97-AF65-F5344CB8AC3E}">
        <p14:creationId xmlns:p14="http://schemas.microsoft.com/office/powerpoint/2010/main" val="3385987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Effet structurant des pratiques scientifiques dans l’</a:t>
            </a:r>
            <a:r>
              <a:rPr lang="fr-FR" dirty="0" err="1" smtClean="0"/>
              <a:t>orga</a:t>
            </a:r>
            <a:r>
              <a:rPr lang="fr-FR" dirty="0" smtClean="0"/>
              <a:t>. des connaissances</a:t>
            </a:r>
            <a:endParaRPr lang="fr-FR" dirty="0"/>
          </a:p>
        </p:txBody>
      </p:sp>
      <p:sp>
        <p:nvSpPr>
          <p:cNvPr id="3" name="Espace réservé du contenu 2"/>
          <p:cNvSpPr>
            <a:spLocks noGrp="1"/>
          </p:cNvSpPr>
          <p:nvPr>
            <p:ph idx="1"/>
          </p:nvPr>
        </p:nvSpPr>
        <p:spPr>
          <a:xfrm>
            <a:off x="685800" y="1772816"/>
            <a:ext cx="7772400" cy="4536504"/>
          </a:xfrm>
        </p:spPr>
        <p:txBody>
          <a:bodyPr>
            <a:normAutofit/>
          </a:bodyPr>
          <a:lstStyle/>
          <a:p>
            <a:r>
              <a:rPr lang="fr-FR" sz="2400" dirty="0"/>
              <a:t>Parmi les théories qui considèrent l’effet structurant de ces conditions de production de la science, celle de l’économie morale de la science (</a:t>
            </a:r>
            <a:r>
              <a:rPr lang="fr-FR" sz="2400" dirty="0" err="1"/>
              <a:t>Daston</a:t>
            </a:r>
            <a:r>
              <a:rPr lang="fr-FR" sz="2400" dirty="0"/>
              <a:t> 1995) met en évidence le rôle des valeurs et des croyances propres à une communauté qui l’amène à construire un nouveau champ de la connaissance. </a:t>
            </a:r>
            <a:endParaRPr lang="fr-FR" sz="2400" dirty="0" smtClean="0"/>
          </a:p>
          <a:p>
            <a:r>
              <a:rPr lang="fr-FR" sz="2400" dirty="0" smtClean="0"/>
              <a:t>Ainsi </a:t>
            </a:r>
            <a:r>
              <a:rPr lang="fr-FR" sz="2400" dirty="0" err="1"/>
              <a:t>Strasser</a:t>
            </a:r>
            <a:r>
              <a:rPr lang="fr-FR" sz="2400" dirty="0"/>
              <a:t> (2007, 2006) montre comment la biologie moléculaire s’est construite en rupture avec les sciences expérimentales en créant un nouvel instrument, l’</a:t>
            </a:r>
            <a:r>
              <a:rPr lang="fr-FR" sz="2400" i="1" dirty="0"/>
              <a:t>Atlas of </a:t>
            </a:r>
            <a:r>
              <a:rPr lang="fr-FR" sz="2400" i="1" dirty="0" err="1"/>
              <a:t>Protein</a:t>
            </a:r>
            <a:r>
              <a:rPr lang="fr-FR" sz="2400" i="1" dirty="0"/>
              <a:t> </a:t>
            </a:r>
            <a:r>
              <a:rPr lang="fr-FR" sz="2400" i="1" dirty="0" err="1"/>
              <a:t>Sequence</a:t>
            </a:r>
            <a:r>
              <a:rPr lang="fr-FR" sz="2400" i="1" dirty="0"/>
              <a:t> and </a:t>
            </a:r>
            <a:r>
              <a:rPr lang="fr-FR" sz="2400" i="1" dirty="0" smtClean="0"/>
              <a:t>Structure</a:t>
            </a:r>
            <a:r>
              <a:rPr lang="fr-FR" sz="2400" dirty="0" smtClean="0"/>
              <a:t>, « ancêtre » des bases  bio-informatiques</a:t>
            </a:r>
            <a:endParaRPr lang="fr-FR" sz="2400"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22</a:t>
            </a:fld>
            <a:endParaRPr lang="fr-FR"/>
          </a:p>
        </p:txBody>
      </p:sp>
    </p:spTree>
    <p:extLst>
      <p:ext uri="{BB962C8B-B14F-4D97-AF65-F5344CB8AC3E}">
        <p14:creationId xmlns:p14="http://schemas.microsoft.com/office/powerpoint/2010/main" val="1977170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Dh</a:t>
            </a:r>
            <a:r>
              <a:rPr lang="fr-FR" dirty="0" smtClean="0"/>
              <a:t> </a:t>
            </a:r>
            <a:r>
              <a:rPr lang="fr-FR" i="1" dirty="0" smtClean="0"/>
              <a:t>vs</a:t>
            </a:r>
            <a:r>
              <a:rPr lang="fr-FR" dirty="0" smtClean="0"/>
              <a:t> e-science</a:t>
            </a:r>
            <a:endParaRPr lang="fr-FR" dirty="0"/>
          </a:p>
        </p:txBody>
      </p:sp>
      <p:sp>
        <p:nvSpPr>
          <p:cNvPr id="3" name="Espace réservé du contenu 2"/>
          <p:cNvSpPr>
            <a:spLocks noGrp="1"/>
          </p:cNvSpPr>
          <p:nvPr>
            <p:ph idx="1"/>
          </p:nvPr>
        </p:nvSpPr>
        <p:spPr/>
        <p:txBody>
          <a:bodyPr>
            <a:normAutofit lnSpcReduction="10000"/>
          </a:bodyPr>
          <a:lstStyle/>
          <a:p>
            <a:r>
              <a:rPr lang="fr-FR" sz="2800" dirty="0" smtClean="0"/>
              <a:t>Face à ce constat, les </a:t>
            </a:r>
            <a:r>
              <a:rPr lang="fr-FR" sz="2800" dirty="0" err="1" smtClean="0"/>
              <a:t>cyberinfrastrcures</a:t>
            </a:r>
            <a:r>
              <a:rPr lang="fr-FR" sz="2800" dirty="0" smtClean="0"/>
              <a:t> ne jouent pas le même rôle dans les DH et l’e-science</a:t>
            </a:r>
          </a:p>
          <a:p>
            <a:r>
              <a:rPr lang="fr-FR" sz="2800" dirty="0" smtClean="0"/>
              <a:t>L’e-science </a:t>
            </a:r>
            <a:r>
              <a:rPr lang="fr-FR" sz="2800" dirty="0"/>
              <a:t>cherche à produire des ressources centralisées reposant sur des </a:t>
            </a:r>
            <a:r>
              <a:rPr lang="fr-FR" sz="2800" dirty="0" err="1"/>
              <a:t>metadonnées</a:t>
            </a:r>
            <a:r>
              <a:rPr lang="fr-FR" sz="2800" dirty="0"/>
              <a:t> uniques </a:t>
            </a:r>
            <a:endParaRPr lang="fr-FR" sz="2800" dirty="0" smtClean="0"/>
          </a:p>
          <a:p>
            <a:r>
              <a:rPr lang="fr-FR" sz="2800" dirty="0" smtClean="0"/>
              <a:t>alors </a:t>
            </a:r>
            <a:r>
              <a:rPr lang="fr-FR" sz="2800" dirty="0"/>
              <a:t>que les DH s’intéressent à organiser la multiplicité des points de vue grâce au numérique.</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23</a:t>
            </a:fld>
            <a:endParaRPr lang="fr-FR"/>
          </a:p>
        </p:txBody>
      </p:sp>
    </p:spTree>
    <p:extLst>
      <p:ext uri="{BB962C8B-B14F-4D97-AF65-F5344CB8AC3E}">
        <p14:creationId xmlns:p14="http://schemas.microsoft.com/office/powerpoint/2010/main" val="103931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Multiplier les points de vue</a:t>
            </a:r>
            <a:endParaRPr lang="fr-FR" dirty="0"/>
          </a:p>
        </p:txBody>
      </p:sp>
      <p:sp>
        <p:nvSpPr>
          <p:cNvPr id="3" name="Espace réservé du contenu 2"/>
          <p:cNvSpPr>
            <a:spLocks noGrp="1"/>
          </p:cNvSpPr>
          <p:nvPr>
            <p:ph idx="1"/>
          </p:nvPr>
        </p:nvSpPr>
        <p:spPr>
          <a:xfrm>
            <a:off x="685800" y="1600200"/>
            <a:ext cx="7772400" cy="4781128"/>
          </a:xfrm>
        </p:spPr>
        <p:txBody>
          <a:bodyPr>
            <a:normAutofit lnSpcReduction="10000"/>
          </a:bodyPr>
          <a:lstStyle/>
          <a:p>
            <a:pPr lvl="0"/>
            <a:r>
              <a:rPr lang="fr-FR" dirty="0"/>
              <a:t>L’analyse du caractère situé de ces autorités documentaires sur lesquels se fondent les langages communs et standardisés des systèmes d’accès à l’information aboutit à la volonté de démultiplier les points de vue. </a:t>
            </a:r>
          </a:p>
          <a:p>
            <a:r>
              <a:rPr lang="en-US" dirty="0" err="1"/>
              <a:t>Ainsi</a:t>
            </a:r>
            <a:r>
              <a:rPr lang="en-US" dirty="0"/>
              <a:t> </a:t>
            </a:r>
            <a:r>
              <a:rPr lang="en-US" dirty="0" err="1"/>
              <a:t>Begthol</a:t>
            </a:r>
            <a:r>
              <a:rPr lang="en-US" dirty="0"/>
              <a:t> (</a:t>
            </a:r>
            <a:r>
              <a:rPr lang="en-US" i="1" dirty="0" err="1"/>
              <a:t>op.cit</a:t>
            </a:r>
            <a:r>
              <a:rPr lang="en-US" i="1" dirty="0"/>
              <a:t>.</a:t>
            </a:r>
            <a:r>
              <a:rPr lang="en-US" dirty="0"/>
              <a:t>) </a:t>
            </a:r>
            <a:r>
              <a:rPr lang="en-US" dirty="0" err="1"/>
              <a:t>déclare</a:t>
            </a:r>
            <a:r>
              <a:rPr lang="en-US" dirty="0"/>
              <a:t> : « </a:t>
            </a:r>
            <a:r>
              <a:rPr lang="en-US" i="1" dirty="0"/>
              <a:t>In operation, user-based choices for culturally hospitable knowledge representation and organization systems would allow a user to choose among « multiple views » of the same content</a:t>
            </a:r>
            <a:r>
              <a:rPr lang="en-US" dirty="0"/>
              <a:t> ». </a:t>
            </a:r>
            <a:endParaRPr lang="fr-FR" dirty="0"/>
          </a:p>
          <a:p>
            <a:r>
              <a:rPr lang="fr-FR" dirty="0" err="1"/>
              <a:t>Beghtol</a:t>
            </a:r>
            <a:r>
              <a:rPr lang="fr-FR" dirty="0"/>
              <a:t> (2006 : p.11) élargit la notion de « user warrant » à celle de « cultural warrant » pour que la multiplicité des cultures soit prise en compte dans l’accès global à l’information numérique en réseau. L’auteur évoque le concept de « cultural </a:t>
            </a:r>
            <a:r>
              <a:rPr lang="fr-FR" dirty="0" err="1"/>
              <a:t>hospitality</a:t>
            </a:r>
            <a:r>
              <a:rPr lang="fr-FR" dirty="0"/>
              <a:t> » pour montrer que la capacité à représenter de nouveaux concepts dans une classification doit être également pensé pour ceux de cultures diverses.</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24</a:t>
            </a:fld>
            <a:endParaRPr lang="fr-FR"/>
          </a:p>
        </p:txBody>
      </p:sp>
    </p:spTree>
    <p:extLst>
      <p:ext uri="{BB962C8B-B14F-4D97-AF65-F5344CB8AC3E}">
        <p14:creationId xmlns:p14="http://schemas.microsoft.com/office/powerpoint/2010/main" val="949495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Pistes </a:t>
            </a:r>
            <a:endParaRPr lang="fr-FR" dirty="0"/>
          </a:p>
        </p:txBody>
      </p:sp>
      <p:sp>
        <p:nvSpPr>
          <p:cNvPr id="3" name="Espace réservé du contenu 2"/>
          <p:cNvSpPr>
            <a:spLocks noGrp="1"/>
          </p:cNvSpPr>
          <p:nvPr>
            <p:ph idx="1"/>
          </p:nvPr>
        </p:nvSpPr>
        <p:spPr>
          <a:xfrm>
            <a:off x="685800" y="1412776"/>
            <a:ext cx="7772400" cy="4824536"/>
          </a:xfrm>
        </p:spPr>
        <p:txBody>
          <a:bodyPr>
            <a:normAutofit/>
          </a:bodyPr>
          <a:lstStyle/>
          <a:p>
            <a:r>
              <a:rPr lang="fr-FR" dirty="0"/>
              <a:t>C</a:t>
            </a:r>
            <a:r>
              <a:rPr lang="fr-FR" dirty="0" smtClean="0"/>
              <a:t>oexistence </a:t>
            </a:r>
            <a:r>
              <a:rPr lang="fr-FR" dirty="0"/>
              <a:t>de multiples langages documentaires présentée à la l’usager pour diversifier ses parcours de </a:t>
            </a:r>
            <a:r>
              <a:rPr lang="fr-FR" dirty="0" smtClean="0"/>
              <a:t>navigation (classification et plusieurs langages d’autorités-matières dans Papy </a:t>
            </a:r>
            <a:r>
              <a:rPr lang="fr-FR" i="1" dirty="0" smtClean="0"/>
              <a:t>Visual </a:t>
            </a:r>
            <a:r>
              <a:rPr lang="fr-FR" i="1" dirty="0" err="1" smtClean="0"/>
              <a:t>Catalog</a:t>
            </a:r>
            <a:r>
              <a:rPr lang="fr-FR" dirty="0" smtClean="0"/>
              <a:t>)</a:t>
            </a:r>
          </a:p>
          <a:p>
            <a:r>
              <a:rPr lang="fr-FR" dirty="0" smtClean="0"/>
              <a:t>Exploitation de la visualisation : </a:t>
            </a:r>
            <a:r>
              <a:rPr lang="fr-FR" dirty="0"/>
              <a:t>naviguer dans un espace informationnel à plusieurs dimensions</a:t>
            </a:r>
            <a:r>
              <a:rPr lang="fr-FR" dirty="0" smtClean="0"/>
              <a:t>.</a:t>
            </a:r>
          </a:p>
          <a:p>
            <a:r>
              <a:rPr lang="fr-FR" dirty="0"/>
              <a:t>D</a:t>
            </a:r>
            <a:r>
              <a:rPr lang="fr-FR" dirty="0" smtClean="0"/>
              <a:t>’autres </a:t>
            </a:r>
            <a:r>
              <a:rPr lang="fr-FR" dirty="0"/>
              <a:t>moyens que ceux des langages standardisés</a:t>
            </a:r>
            <a:r>
              <a:rPr lang="fr-FR" i="1" dirty="0"/>
              <a:t> </a:t>
            </a:r>
            <a:r>
              <a:rPr lang="fr-FR" dirty="0"/>
              <a:t>d’indexation</a:t>
            </a:r>
            <a:r>
              <a:rPr lang="fr-FR" i="1" dirty="0"/>
              <a:t> </a:t>
            </a:r>
            <a:r>
              <a:rPr lang="fr-FR" dirty="0" smtClean="0"/>
              <a:t>peuvent être utilisés pour </a:t>
            </a:r>
            <a:r>
              <a:rPr lang="fr-FR" dirty="0"/>
              <a:t>exprimer la diversité des points de vue. L’exploitation des historiques de navigation des usagers, aujourd’hui privatisée pour les administrateurs des systèmes et non offerts aux usagers, est une solution envisagée par Papy (2015</a:t>
            </a:r>
            <a:r>
              <a:rPr lang="fr-FR" dirty="0" smtClean="0"/>
              <a:t>). </a:t>
            </a:r>
            <a:r>
              <a:rPr lang="fr-FR" i="1" dirty="0" smtClean="0"/>
              <a:t>Les </a:t>
            </a:r>
            <a:r>
              <a:rPr lang="fr-FR" i="1" dirty="0"/>
              <a:t>nœuds/documents visités finissent alors par représenter un « point de vue » sur un thème </a:t>
            </a:r>
            <a:r>
              <a:rPr lang="fr-FR" i="1" dirty="0" smtClean="0"/>
              <a:t>précis (</a:t>
            </a:r>
            <a:r>
              <a:rPr lang="fr-FR" i="1" dirty="0" err="1" smtClean="0"/>
              <a:t>ibid</a:t>
            </a:r>
            <a:r>
              <a:rPr lang="fr-FR" i="1" dirty="0" smtClean="0"/>
              <a:t>).</a:t>
            </a: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25</a:t>
            </a:fld>
            <a:endParaRPr lang="fr-FR"/>
          </a:p>
        </p:txBody>
      </p:sp>
    </p:spTree>
    <p:extLst>
      <p:ext uri="{BB962C8B-B14F-4D97-AF65-F5344CB8AC3E}">
        <p14:creationId xmlns:p14="http://schemas.microsoft.com/office/powerpoint/2010/main" val="3084605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Visual </a:t>
            </a:r>
            <a:r>
              <a:rPr lang="fr-FR" dirty="0" err="1" smtClean="0"/>
              <a:t>Catalog</a:t>
            </a:r>
            <a:r>
              <a:rPr lang="fr-FR" dirty="0" smtClean="0"/>
              <a:t> (Papy)</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26</a:t>
            </a:fld>
            <a:endParaRPr lang="fr-FR"/>
          </a:p>
        </p:txBody>
      </p:sp>
      <p:pic>
        <p:nvPicPr>
          <p:cNvPr id="7" name="Image 6" descr="biblio4"/>
          <p:cNvPicPr/>
          <p:nvPr/>
        </p:nvPicPr>
        <p:blipFill>
          <a:blip r:embed="rId2" cstate="print"/>
          <a:srcRect t="7524" r="2591"/>
          <a:stretch>
            <a:fillRect/>
          </a:stretch>
        </p:blipFill>
        <p:spPr bwMode="auto">
          <a:xfrm>
            <a:off x="683568" y="1556792"/>
            <a:ext cx="7704856" cy="4104456"/>
          </a:xfrm>
          <a:prstGeom prst="rect">
            <a:avLst/>
          </a:prstGeom>
          <a:noFill/>
        </p:spPr>
      </p:pic>
    </p:spTree>
    <p:extLst>
      <p:ext uri="{BB962C8B-B14F-4D97-AF65-F5344CB8AC3E}">
        <p14:creationId xmlns:p14="http://schemas.microsoft.com/office/powerpoint/2010/main" val="353877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Ethique de l’information </a:t>
            </a:r>
            <a:r>
              <a:rPr lang="fr-FR" i="1" dirty="0" smtClean="0"/>
              <a:t>vs</a:t>
            </a:r>
            <a:r>
              <a:rPr lang="fr-FR" dirty="0" smtClean="0"/>
              <a:t> « science friction »</a:t>
            </a:r>
            <a:endParaRPr lang="fr-FR" dirty="0"/>
          </a:p>
        </p:txBody>
      </p:sp>
      <p:sp>
        <p:nvSpPr>
          <p:cNvPr id="3" name="Espace réservé du contenu 2"/>
          <p:cNvSpPr>
            <a:spLocks noGrp="1"/>
          </p:cNvSpPr>
          <p:nvPr>
            <p:ph idx="1"/>
          </p:nvPr>
        </p:nvSpPr>
        <p:spPr>
          <a:xfrm>
            <a:off x="685800" y="1412776"/>
            <a:ext cx="7772400" cy="4968552"/>
          </a:xfrm>
        </p:spPr>
        <p:txBody>
          <a:bodyPr>
            <a:normAutofit/>
          </a:bodyPr>
          <a:lstStyle/>
          <a:p>
            <a:r>
              <a:rPr lang="fr-FR" dirty="0"/>
              <a:t>L’exigence d’éthique de l’information (voir l’idée d’</a:t>
            </a:r>
            <a:r>
              <a:rPr lang="fr-FR" i="1" dirty="0" err="1"/>
              <a:t>ethical</a:t>
            </a:r>
            <a:r>
              <a:rPr lang="fr-FR" i="1" dirty="0"/>
              <a:t> warrant</a:t>
            </a:r>
            <a:r>
              <a:rPr lang="fr-FR" dirty="0"/>
              <a:t> chez </a:t>
            </a:r>
            <a:r>
              <a:rPr lang="fr-FR" dirty="0" err="1"/>
              <a:t>Beghtol</a:t>
            </a:r>
            <a:r>
              <a:rPr lang="fr-FR" dirty="0"/>
              <a:t> </a:t>
            </a:r>
            <a:r>
              <a:rPr lang="fr-FR" i="1" dirty="0"/>
              <a:t>op.cit.</a:t>
            </a:r>
            <a:r>
              <a:rPr lang="fr-FR" dirty="0"/>
              <a:t>), d’interopérabilité culturelle (Favier, Mustafa El Hadi 2013) conduit à chercher les moyens d’exprimer dans les systèmes de recherche d’information la multiplicité des perspectives sous lesquelles les connaissances peuvent être envisagées par des publics divers. Il y a dans cette préoccupation une particularité des sciences de l’homme et de la société qui travaillent sur des objets culturels. </a:t>
            </a:r>
            <a:endParaRPr lang="fr-FR" dirty="0" smtClean="0"/>
          </a:p>
          <a:p>
            <a:r>
              <a:rPr lang="fr-FR" dirty="0" smtClean="0"/>
              <a:t>Dans </a:t>
            </a:r>
            <a:r>
              <a:rPr lang="fr-FR" dirty="0"/>
              <a:t>les </a:t>
            </a:r>
            <a:r>
              <a:rPr lang="fr-FR" i="1" dirty="0"/>
              <a:t>infrastructures </a:t>
            </a:r>
            <a:r>
              <a:rPr lang="fr-FR" i="1" dirty="0" err="1"/>
              <a:t>studies</a:t>
            </a:r>
            <a:r>
              <a:rPr lang="fr-FR" dirty="0"/>
              <a:t> portant sur d’autres domaines, comme le climat par exemple, ce sont plutôt des considérations sur la difficulté à construire des </a:t>
            </a:r>
            <a:r>
              <a:rPr lang="fr-FR" dirty="0" err="1"/>
              <a:t>metadonnées</a:t>
            </a:r>
            <a:r>
              <a:rPr lang="fr-FR" dirty="0"/>
              <a:t> communes dans un environnement en réseau qui ont été mises en évidence</a:t>
            </a:r>
            <a:r>
              <a:rPr lang="fr-FR" dirty="0" smtClean="0"/>
              <a:t>.</a:t>
            </a:r>
          </a:p>
          <a:p>
            <a:pPr marL="68580" indent="0">
              <a:buNone/>
            </a:pPr>
            <a:r>
              <a:rPr lang="fr-FR" dirty="0" smtClean="0"/>
              <a:t>	Voir </a:t>
            </a:r>
            <a:r>
              <a:rPr lang="fr-FR" dirty="0"/>
              <a:t>Edwards (</a:t>
            </a:r>
            <a:r>
              <a:rPr lang="fr-FR" dirty="0" smtClean="0"/>
              <a:t>2011) sur </a:t>
            </a:r>
            <a:r>
              <a:rPr lang="fr-FR" dirty="0" err="1" smtClean="0"/>
              <a:t>Ecological</a:t>
            </a:r>
            <a:r>
              <a:rPr lang="fr-FR" dirty="0" smtClean="0"/>
              <a:t> </a:t>
            </a:r>
            <a:r>
              <a:rPr lang="fr-FR" dirty="0" err="1" smtClean="0"/>
              <a:t>Metadata</a:t>
            </a:r>
            <a:r>
              <a:rPr lang="fr-FR" dirty="0" smtClean="0"/>
              <a:t> </a:t>
            </a:r>
            <a:r>
              <a:rPr lang="fr-FR" dirty="0" err="1" smtClean="0"/>
              <a:t>Language</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27</a:t>
            </a:fld>
            <a:endParaRPr lang="fr-FR"/>
          </a:p>
        </p:txBody>
      </p:sp>
    </p:spTree>
    <p:extLst>
      <p:ext uri="{BB962C8B-B14F-4D97-AF65-F5344CB8AC3E}">
        <p14:creationId xmlns:p14="http://schemas.microsoft.com/office/powerpoint/2010/main" val="817609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Spécificité des </a:t>
            </a:r>
            <a:r>
              <a:rPr lang="fr-FR" dirty="0" err="1" smtClean="0"/>
              <a:t>dh</a:t>
            </a:r>
            <a:endParaRPr lang="fr-FR" dirty="0"/>
          </a:p>
        </p:txBody>
      </p:sp>
      <p:sp>
        <p:nvSpPr>
          <p:cNvPr id="7" name="Espace réservé du texte 6"/>
          <p:cNvSpPr>
            <a:spLocks noGrp="1"/>
          </p:cNvSpPr>
          <p:nvPr>
            <p:ph type="body" idx="1"/>
          </p:nvPr>
        </p:nvSpPr>
        <p:spPr/>
        <p:txBody>
          <a:bodyPr/>
          <a:lstStyle/>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28</a:t>
            </a:fld>
            <a:endParaRPr lang="fr-FR"/>
          </a:p>
        </p:txBody>
      </p:sp>
    </p:spTree>
    <p:extLst>
      <p:ext uri="{BB962C8B-B14F-4D97-AF65-F5344CB8AC3E}">
        <p14:creationId xmlns:p14="http://schemas.microsoft.com/office/powerpoint/2010/main" val="23612456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DH et collaboration numérique</a:t>
            </a:r>
            <a:endParaRPr lang="fr-FR" dirty="0"/>
          </a:p>
        </p:txBody>
      </p:sp>
      <p:sp>
        <p:nvSpPr>
          <p:cNvPr id="3" name="Espace réservé du contenu 2"/>
          <p:cNvSpPr>
            <a:spLocks noGrp="1"/>
          </p:cNvSpPr>
          <p:nvPr>
            <p:ph idx="1"/>
          </p:nvPr>
        </p:nvSpPr>
        <p:spPr>
          <a:xfrm>
            <a:off x="685800" y="1412776"/>
            <a:ext cx="7772400" cy="4824536"/>
          </a:xfrm>
        </p:spPr>
        <p:txBody>
          <a:bodyPr/>
          <a:lstStyle/>
          <a:p>
            <a:r>
              <a:rPr lang="fr-FR" sz="2400" dirty="0" smtClean="0"/>
              <a:t>La collaboration </a:t>
            </a:r>
            <a:r>
              <a:rPr lang="fr-FR" sz="2400" dirty="0"/>
              <a:t>à grande échelle ne caractérise pas la majorité des projets d’humanité </a:t>
            </a:r>
            <a:r>
              <a:rPr lang="fr-FR" sz="2400" dirty="0" smtClean="0"/>
              <a:t>numériques</a:t>
            </a:r>
            <a:r>
              <a:rPr lang="fr-FR" sz="2400" dirty="0"/>
              <a:t> </a:t>
            </a:r>
          </a:p>
          <a:p>
            <a:r>
              <a:rPr lang="fr-FR" sz="2400" dirty="0" smtClean="0"/>
              <a:t>Certains le revendiquent:</a:t>
            </a:r>
          </a:p>
          <a:p>
            <a:pPr marL="68580" indent="0">
              <a:buNone/>
            </a:pPr>
            <a:r>
              <a:rPr lang="fr-FR" sz="2400" dirty="0" smtClean="0"/>
              <a:t>Cultures of </a:t>
            </a:r>
            <a:r>
              <a:rPr lang="fr-FR" sz="2400" dirty="0" err="1" smtClean="0"/>
              <a:t>knowledge</a:t>
            </a:r>
            <a:endParaRPr lang="fr-FR" sz="2400" dirty="0" smtClean="0"/>
          </a:p>
          <a:p>
            <a:pPr marL="68580" indent="0">
              <a:buNone/>
            </a:pPr>
            <a:r>
              <a:rPr lang="fr-FR" u="sng" dirty="0">
                <a:hlinkClick r:id="rId2"/>
              </a:rPr>
              <a:t>http://www.culturesofknowledge.org/</a:t>
            </a:r>
            <a:r>
              <a:rPr lang="fr-FR" dirty="0"/>
              <a:t> </a:t>
            </a:r>
            <a:endParaRPr lang="fr-FR" dirty="0" smtClean="0"/>
          </a:p>
          <a:p>
            <a:pPr marL="68580" indent="0">
              <a:buNone/>
            </a:pPr>
            <a:r>
              <a:rPr lang="fr-FR" dirty="0" err="1" smtClean="0"/>
              <a:t>ClarosNet</a:t>
            </a:r>
            <a:endParaRPr lang="fr-FR" dirty="0"/>
          </a:p>
          <a:p>
            <a:pPr marL="68580" indent="0">
              <a:buNone/>
            </a:pPr>
            <a:r>
              <a:rPr lang="fr-FR" u="sng" dirty="0">
                <a:hlinkClick r:id="rId3"/>
              </a:rPr>
              <a:t>http://</a:t>
            </a:r>
            <a:r>
              <a:rPr lang="fr-FR" u="sng" dirty="0" smtClean="0">
                <a:hlinkClick r:id="rId3"/>
              </a:rPr>
              <a:t>explore.clarosnet.org/XDB/ASP/clarosHome/</a:t>
            </a:r>
            <a:endParaRPr lang="fr-FR" u="sng" dirty="0" smtClean="0"/>
          </a:p>
          <a:p>
            <a:pPr marL="68580" indent="0">
              <a:buNone/>
            </a:pPr>
            <a:r>
              <a:rPr lang="fr-FR" dirty="0"/>
              <a:t> </a:t>
            </a:r>
            <a:r>
              <a:rPr lang="fr-FR" dirty="0" err="1"/>
              <a:t>European</a:t>
            </a:r>
            <a:r>
              <a:rPr lang="fr-FR" dirty="0"/>
              <a:t> </a:t>
            </a:r>
            <a:r>
              <a:rPr lang="fr-FR" dirty="0" err="1"/>
              <a:t>Holocaust</a:t>
            </a:r>
            <a:r>
              <a:rPr lang="fr-FR" dirty="0"/>
              <a:t> </a:t>
            </a:r>
            <a:r>
              <a:rPr lang="fr-FR" dirty="0" err="1"/>
              <a:t>Research</a:t>
            </a:r>
            <a:r>
              <a:rPr lang="fr-FR" dirty="0"/>
              <a:t> Infrastructure</a:t>
            </a:r>
            <a:endParaRPr lang="fr-FR" u="sng" dirty="0"/>
          </a:p>
          <a:p>
            <a:pPr marL="68580" indent="0">
              <a:buNone/>
            </a:pPr>
            <a:r>
              <a:rPr lang="fr-FR" u="sng" dirty="0">
                <a:hlinkClick r:id="rId4"/>
              </a:rPr>
              <a:t>http://www.ehri-project.eu</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29</a:t>
            </a:fld>
            <a:endParaRPr lang="fr-FR"/>
          </a:p>
        </p:txBody>
      </p:sp>
    </p:spTree>
    <p:extLst>
      <p:ext uri="{BB962C8B-B14F-4D97-AF65-F5344CB8AC3E}">
        <p14:creationId xmlns:p14="http://schemas.microsoft.com/office/powerpoint/2010/main" val="265670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humanités  numériques comme domaine</a:t>
            </a:r>
            <a:endParaRPr lang="fr-FR" dirty="0"/>
          </a:p>
        </p:txBody>
      </p:sp>
      <p:sp>
        <p:nvSpPr>
          <p:cNvPr id="3" name="Espace réservé du contenu 2"/>
          <p:cNvSpPr>
            <a:spLocks noGrp="1"/>
          </p:cNvSpPr>
          <p:nvPr>
            <p:ph idx="1"/>
          </p:nvPr>
        </p:nvSpPr>
        <p:spPr/>
        <p:txBody>
          <a:bodyPr>
            <a:noAutofit/>
          </a:bodyPr>
          <a:lstStyle/>
          <a:p>
            <a:r>
              <a:rPr lang="fr-FR" sz="2400" dirty="0" smtClean="0"/>
              <a:t>Un nouveau domaine? Une communauté de pratiques?</a:t>
            </a:r>
          </a:p>
          <a:p>
            <a:endParaRPr lang="fr-FR" sz="2400" i="1" dirty="0"/>
          </a:p>
          <a:p>
            <a:pPr lvl="1"/>
            <a:r>
              <a:rPr lang="fr-FR" sz="2000" i="1" dirty="0" err="1" smtClean="0"/>
              <a:t>Companion</a:t>
            </a:r>
            <a:r>
              <a:rPr lang="fr-FR" sz="2000" i="1" dirty="0" smtClean="0"/>
              <a:t> </a:t>
            </a:r>
            <a:r>
              <a:rPr lang="fr-FR" sz="2000" i="1" dirty="0"/>
              <a:t>to Digital </a:t>
            </a:r>
            <a:r>
              <a:rPr lang="fr-FR" sz="2000" i="1" dirty="0" err="1"/>
              <a:t>Humanities</a:t>
            </a:r>
            <a:r>
              <a:rPr lang="fr-FR" sz="2000" i="1" dirty="0"/>
              <a:t> </a:t>
            </a:r>
            <a:r>
              <a:rPr lang="fr-FR" sz="2000" dirty="0"/>
              <a:t>(</a:t>
            </a:r>
            <a:r>
              <a:rPr lang="fr-FR" sz="2000" dirty="0" err="1"/>
              <a:t>Schreibman</a:t>
            </a:r>
            <a:r>
              <a:rPr lang="fr-FR" sz="2000" dirty="0"/>
              <a:t> et </a:t>
            </a:r>
            <a:r>
              <a:rPr lang="fr-FR" sz="2000" i="1" dirty="0"/>
              <a:t>al.</a:t>
            </a:r>
            <a:r>
              <a:rPr lang="fr-FR" sz="2000" dirty="0"/>
              <a:t> 2004) </a:t>
            </a:r>
            <a:endParaRPr lang="fr-FR" sz="2000" dirty="0" smtClean="0"/>
          </a:p>
          <a:p>
            <a:pPr lvl="1"/>
            <a:r>
              <a:rPr lang="fr-FR" sz="2000" dirty="0" smtClean="0"/>
              <a:t>The </a:t>
            </a:r>
            <a:r>
              <a:rPr lang="fr-FR" sz="2000" i="1" dirty="0"/>
              <a:t>Digital </a:t>
            </a:r>
            <a:r>
              <a:rPr lang="fr-FR" sz="2000" i="1" dirty="0" err="1"/>
              <a:t>humanities</a:t>
            </a:r>
            <a:r>
              <a:rPr lang="fr-FR" sz="2000" i="1" dirty="0"/>
              <a:t> </a:t>
            </a:r>
            <a:r>
              <a:rPr lang="fr-FR" sz="2000" i="1" dirty="0" err="1"/>
              <a:t>manifesto</a:t>
            </a:r>
            <a:r>
              <a:rPr lang="fr-FR" sz="2000" dirty="0"/>
              <a:t> (20</a:t>
            </a:r>
            <a:r>
              <a:rPr lang="fr-FR" sz="2000" i="1" dirty="0"/>
              <a:t>09), </a:t>
            </a:r>
            <a:endParaRPr lang="fr-FR" sz="2000" i="1" dirty="0" smtClean="0"/>
          </a:p>
          <a:p>
            <a:pPr lvl="1"/>
            <a:r>
              <a:rPr lang="fr-FR" sz="2000" i="1" dirty="0" smtClean="0"/>
              <a:t>le </a:t>
            </a:r>
            <a:r>
              <a:rPr lang="fr-FR" sz="2000" i="1" dirty="0"/>
              <a:t>Manifeste des Digital </a:t>
            </a:r>
            <a:r>
              <a:rPr lang="fr-FR" sz="2000" i="1" dirty="0" err="1"/>
              <a:t>Humanities</a:t>
            </a:r>
            <a:r>
              <a:rPr lang="fr-FR" sz="2000" dirty="0"/>
              <a:t> (2010</a:t>
            </a:r>
            <a:r>
              <a:rPr lang="fr-FR" sz="2000" dirty="0" smtClean="0"/>
              <a:t>)</a:t>
            </a:r>
          </a:p>
          <a:p>
            <a:pPr lvl="1"/>
            <a:r>
              <a:rPr lang="fr-FR" sz="2000" i="1" dirty="0" smtClean="0"/>
              <a:t>DH in practice </a:t>
            </a:r>
            <a:r>
              <a:rPr lang="fr-FR" sz="2000" dirty="0" smtClean="0"/>
              <a:t>(2012)</a:t>
            </a:r>
          </a:p>
          <a:p>
            <a:endParaRPr lang="fr-FR" sz="2400" dirty="0" smtClean="0"/>
          </a:p>
          <a:p>
            <a:pPr marL="68580" indent="0">
              <a:buNone/>
            </a:pPr>
            <a:endParaRPr lang="fr-FR" sz="2400" dirty="0"/>
          </a:p>
        </p:txBody>
      </p:sp>
      <p:sp>
        <p:nvSpPr>
          <p:cNvPr id="6" name="Espace réservé du pied de page 5"/>
          <p:cNvSpPr>
            <a:spLocks noGrp="1"/>
          </p:cNvSpPr>
          <p:nvPr>
            <p:ph type="ftr" sz="quarter" idx="11"/>
          </p:nvPr>
        </p:nvSpPr>
        <p:spPr/>
        <p:txBody>
          <a:bodyPr/>
          <a:lstStyle/>
          <a:p>
            <a:r>
              <a:rPr lang="fr-FR" smtClean="0"/>
              <a:t>Laurence FAVIER. Université de Lille. ISKO 2015</a:t>
            </a:r>
            <a:endParaRPr lang="fr-FR"/>
          </a:p>
        </p:txBody>
      </p:sp>
      <p:sp>
        <p:nvSpPr>
          <p:cNvPr id="7" name="Espace réservé du numéro de diapositive 6"/>
          <p:cNvSpPr>
            <a:spLocks noGrp="1"/>
          </p:cNvSpPr>
          <p:nvPr>
            <p:ph type="sldNum" sz="quarter" idx="12"/>
          </p:nvPr>
        </p:nvSpPr>
        <p:spPr/>
        <p:txBody>
          <a:bodyPr/>
          <a:lstStyle/>
          <a:p>
            <a:fld id="{BFEF918D-8C16-4AAB-AE17-BB750DD0E065}" type="slidenum">
              <a:rPr lang="fr-FR" smtClean="0"/>
              <a:t>3</a:t>
            </a:fld>
            <a:endParaRPr lang="fr-FR"/>
          </a:p>
        </p:txBody>
      </p:sp>
    </p:spTree>
    <p:extLst>
      <p:ext uri="{BB962C8B-B14F-4D97-AF65-F5344CB8AC3E}">
        <p14:creationId xmlns:p14="http://schemas.microsoft.com/office/powerpoint/2010/main" val="24436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Collaboration ou mutualisation?</a:t>
            </a:r>
            <a:endParaRPr lang="fr-FR" dirty="0"/>
          </a:p>
        </p:txBody>
      </p:sp>
      <p:sp>
        <p:nvSpPr>
          <p:cNvPr id="3" name="Espace réservé du contenu 2"/>
          <p:cNvSpPr>
            <a:spLocks noGrp="1"/>
          </p:cNvSpPr>
          <p:nvPr>
            <p:ph idx="1"/>
          </p:nvPr>
        </p:nvSpPr>
        <p:spPr/>
        <p:txBody>
          <a:bodyPr>
            <a:normAutofit lnSpcReduction="10000"/>
          </a:bodyPr>
          <a:lstStyle/>
          <a:p>
            <a:r>
              <a:rPr lang="fr-FR" dirty="0"/>
              <a:t>Quant aux infrastructures européennes </a:t>
            </a:r>
            <a:r>
              <a:rPr lang="fr-FR" dirty="0" err="1"/>
              <a:t>Dariah</a:t>
            </a:r>
            <a:r>
              <a:rPr lang="fr-FR" dirty="0"/>
              <a:t> et Clarin, elles sont des plateformes de mutualisation et non de création numérique. </a:t>
            </a:r>
            <a:endParaRPr lang="fr-FR" dirty="0" smtClean="0"/>
          </a:p>
          <a:p>
            <a:r>
              <a:rPr lang="fr-FR" dirty="0" err="1" smtClean="0"/>
              <a:t>Dariah</a:t>
            </a:r>
            <a:r>
              <a:rPr lang="fr-FR" dirty="0" smtClean="0"/>
              <a:t> </a:t>
            </a:r>
            <a:r>
              <a:rPr lang="fr-FR" dirty="0"/>
              <a:t>mutualise l’expertise entre projets existants pouvant éventuellement déboucher à l’accès aux ressources de ceux qui veulent les signaler. </a:t>
            </a:r>
          </a:p>
          <a:p>
            <a:pPr marL="68580" indent="0">
              <a:buNone/>
            </a:pPr>
            <a:r>
              <a:rPr lang="fr-FR" u="sng" dirty="0">
                <a:hlinkClick r:id="rId2"/>
              </a:rPr>
              <a:t>https://</a:t>
            </a:r>
            <a:r>
              <a:rPr lang="fr-FR" u="sng" dirty="0" smtClean="0">
                <a:hlinkClick r:id="rId2"/>
              </a:rPr>
              <a:t>www.dariah.eu</a:t>
            </a:r>
            <a:endParaRPr lang="fr-FR" u="sng" dirty="0" smtClean="0"/>
          </a:p>
          <a:p>
            <a:r>
              <a:rPr lang="fr-FR" dirty="0" smtClean="0"/>
              <a:t>Clarin </a:t>
            </a:r>
            <a:r>
              <a:rPr lang="fr-FR" dirty="0"/>
              <a:t>(Common </a:t>
            </a:r>
            <a:r>
              <a:rPr lang="fr-FR" dirty="0" err="1"/>
              <a:t>Language</a:t>
            </a:r>
            <a:r>
              <a:rPr lang="fr-FR" dirty="0"/>
              <a:t> </a:t>
            </a:r>
            <a:r>
              <a:rPr lang="fr-FR" dirty="0" err="1"/>
              <a:t>Resources</a:t>
            </a:r>
            <a:r>
              <a:rPr lang="fr-FR" dirty="0"/>
              <a:t> and </a:t>
            </a:r>
            <a:r>
              <a:rPr lang="fr-FR" dirty="0" err="1"/>
              <a:t>Technology</a:t>
            </a:r>
            <a:r>
              <a:rPr lang="fr-FR" dirty="0"/>
              <a:t> Infrastructure), donne accès à des langages et des outils pour analyser les textes numériques</a:t>
            </a:r>
            <a:r>
              <a:rPr lang="fr-FR" dirty="0" smtClean="0"/>
              <a:t>.</a:t>
            </a:r>
          </a:p>
          <a:p>
            <a:pPr marL="68580" indent="0">
              <a:buNone/>
            </a:pPr>
            <a:r>
              <a:rPr lang="fr-FR" u="sng" dirty="0" smtClean="0">
                <a:hlinkClick r:id="rId3"/>
              </a:rPr>
              <a:t>http://clarin.eu/</a:t>
            </a:r>
            <a:r>
              <a:rPr lang="fr-FR" dirty="0" smtClean="0"/>
              <a:t> </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30</a:t>
            </a:fld>
            <a:endParaRPr lang="fr-FR"/>
          </a:p>
        </p:txBody>
      </p:sp>
    </p:spTree>
    <p:extLst>
      <p:ext uri="{BB962C8B-B14F-4D97-AF65-F5344CB8AC3E}">
        <p14:creationId xmlns:p14="http://schemas.microsoft.com/office/powerpoint/2010/main" val="3375262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Outils d’analyse</a:t>
            </a:r>
            <a:endParaRPr lang="fr-FR" dirty="0"/>
          </a:p>
        </p:txBody>
      </p:sp>
      <p:sp>
        <p:nvSpPr>
          <p:cNvPr id="3" name="Espace réservé du contenu 2"/>
          <p:cNvSpPr>
            <a:spLocks noGrp="1"/>
          </p:cNvSpPr>
          <p:nvPr>
            <p:ph idx="1"/>
          </p:nvPr>
        </p:nvSpPr>
        <p:spPr/>
        <p:txBody>
          <a:bodyPr/>
          <a:lstStyle/>
          <a:p>
            <a:r>
              <a:rPr lang="fr-FR" dirty="0" err="1" smtClean="0"/>
              <a:t>Big</a:t>
            </a:r>
            <a:r>
              <a:rPr lang="fr-FR" dirty="0" smtClean="0"/>
              <a:t> data</a:t>
            </a:r>
          </a:p>
          <a:p>
            <a:pPr marL="68580" indent="0">
              <a:buNone/>
            </a:pPr>
            <a:r>
              <a:rPr lang="fr-FR" u="sng" dirty="0">
                <a:hlinkClick r:id="rId2"/>
              </a:rPr>
              <a:t>http://vtm.epfl.ch</a:t>
            </a:r>
            <a:r>
              <a:rPr lang="fr-FR" u="sng" dirty="0" smtClean="0">
                <a:hlinkClick r:id="rId2"/>
              </a:rPr>
              <a:t>/</a:t>
            </a:r>
            <a:endParaRPr lang="fr-FR" u="sng" dirty="0" smtClean="0"/>
          </a:p>
          <a:p>
            <a:pPr marL="68580" indent="0">
              <a:buNone/>
            </a:pPr>
            <a:r>
              <a:rPr lang="fr-FR" dirty="0"/>
              <a:t>« </a:t>
            </a:r>
            <a:r>
              <a:rPr lang="fr-FR" dirty="0" err="1"/>
              <a:t>Venice</a:t>
            </a:r>
            <a:r>
              <a:rPr lang="fr-FR" dirty="0"/>
              <a:t> Time machine » qui cherche à reconstituer dans un modèle tridimensionnel l’évolution de Venise sur une période de mille </a:t>
            </a:r>
            <a:r>
              <a:rPr lang="fr-FR" dirty="0" smtClean="0"/>
              <a:t>ans</a:t>
            </a:r>
          </a:p>
          <a:p>
            <a:endParaRPr lang="fr-FR" smtClean="0"/>
          </a:p>
          <a:p>
            <a:r>
              <a:rPr lang="fr-FR" smtClean="0"/>
              <a:t>Ce </a:t>
            </a:r>
            <a:r>
              <a:rPr lang="fr-FR" dirty="0"/>
              <a:t>sont les possibilités de la lecture distante (« distant </a:t>
            </a:r>
            <a:r>
              <a:rPr lang="fr-FR" dirty="0" err="1"/>
              <a:t>reading</a:t>
            </a:r>
            <a:r>
              <a:rPr lang="fr-FR" dirty="0"/>
              <a:t> » par opposition à « close </a:t>
            </a:r>
            <a:r>
              <a:rPr lang="fr-FR" dirty="0" err="1"/>
              <a:t>reading</a:t>
            </a:r>
            <a:r>
              <a:rPr lang="fr-FR" dirty="0"/>
              <a:t> ») qui a donné lieu à de nombreux travaux. La lecture distante de corpus permet d’obtenir cartes et graphes qui fournissent une aide incomparable à l’interprétation.</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31</a:t>
            </a:fld>
            <a:endParaRPr lang="fr-FR"/>
          </a:p>
        </p:txBody>
      </p:sp>
    </p:spTree>
    <p:extLst>
      <p:ext uri="{BB962C8B-B14F-4D97-AF65-F5344CB8AC3E}">
        <p14:creationId xmlns:p14="http://schemas.microsoft.com/office/powerpoint/2010/main" val="181098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Distant </a:t>
            </a:r>
            <a:r>
              <a:rPr lang="fr-FR" dirty="0" err="1" smtClean="0"/>
              <a:t>reading</a:t>
            </a:r>
            <a:endParaRPr lang="fr-FR" dirty="0"/>
          </a:p>
        </p:txBody>
      </p:sp>
      <p:sp>
        <p:nvSpPr>
          <p:cNvPr id="3" name="Espace réservé du contenu 2"/>
          <p:cNvSpPr>
            <a:spLocks noGrp="1"/>
          </p:cNvSpPr>
          <p:nvPr>
            <p:ph idx="1"/>
          </p:nvPr>
        </p:nvSpPr>
        <p:spPr>
          <a:xfrm>
            <a:off x="685800" y="1600200"/>
            <a:ext cx="7772400" cy="4205063"/>
          </a:xfrm>
        </p:spPr>
        <p:txBody>
          <a:bodyPr>
            <a:normAutofit/>
          </a:bodyPr>
          <a:lstStyle/>
          <a:p>
            <a:pPr marL="68580" indent="0">
              <a:buNone/>
            </a:pPr>
            <a:r>
              <a:rPr lang="en-US" dirty="0"/>
              <a:t>Il ne </a:t>
            </a:r>
            <a:r>
              <a:rPr lang="en-US" dirty="0" err="1"/>
              <a:t>s’agit</a:t>
            </a:r>
            <a:r>
              <a:rPr lang="en-US" dirty="0"/>
              <a:t> plus </a:t>
            </a:r>
            <a:r>
              <a:rPr lang="en-US" dirty="0" err="1"/>
              <a:t>seulement</a:t>
            </a:r>
            <a:r>
              <a:rPr lang="en-US" dirty="0"/>
              <a:t> de </a:t>
            </a:r>
            <a:r>
              <a:rPr lang="en-US" dirty="0" err="1"/>
              <a:t>rendre</a:t>
            </a:r>
            <a:r>
              <a:rPr lang="en-US" dirty="0"/>
              <a:t> les </a:t>
            </a:r>
            <a:r>
              <a:rPr lang="en-US" dirty="0" err="1"/>
              <a:t>textes</a:t>
            </a:r>
            <a:r>
              <a:rPr lang="en-US" dirty="0"/>
              <a:t> </a:t>
            </a:r>
            <a:r>
              <a:rPr lang="en-US" dirty="0" err="1"/>
              <a:t>accessibles</a:t>
            </a:r>
            <a:r>
              <a:rPr lang="en-US" dirty="0"/>
              <a:t> </a:t>
            </a:r>
            <a:r>
              <a:rPr lang="en-US" dirty="0" err="1"/>
              <a:t>mais</a:t>
            </a:r>
            <a:r>
              <a:rPr lang="en-US" dirty="0"/>
              <a:t> </a:t>
            </a:r>
            <a:r>
              <a:rPr lang="en-US" dirty="0" err="1"/>
              <a:t>d’obtenir</a:t>
            </a:r>
            <a:r>
              <a:rPr lang="en-US" dirty="0"/>
              <a:t> des </a:t>
            </a:r>
            <a:r>
              <a:rPr lang="en-US" dirty="0" err="1"/>
              <a:t>outils</a:t>
            </a:r>
            <a:r>
              <a:rPr lang="en-US" dirty="0"/>
              <a:t> de </a:t>
            </a:r>
            <a:r>
              <a:rPr lang="en-US" dirty="0" err="1"/>
              <a:t>compréhension</a:t>
            </a:r>
            <a:r>
              <a:rPr lang="en-US" dirty="0"/>
              <a:t> </a:t>
            </a:r>
            <a:r>
              <a:rPr lang="en-US" dirty="0" smtClean="0"/>
              <a:t>: </a:t>
            </a:r>
          </a:p>
          <a:p>
            <a:pPr marL="68580" indent="0">
              <a:buNone/>
            </a:pPr>
            <a:r>
              <a:rPr lang="en-US" dirty="0" err="1" smtClean="0"/>
              <a:t>Voir</a:t>
            </a:r>
            <a:r>
              <a:rPr lang="en-US" dirty="0" smtClean="0"/>
              <a:t> </a:t>
            </a:r>
            <a:r>
              <a:rPr lang="en-US" dirty="0" err="1" smtClean="0"/>
              <a:t>l’évolution</a:t>
            </a:r>
            <a:r>
              <a:rPr lang="en-US" dirty="0" smtClean="0"/>
              <a:t> de Perseus à Hestia</a:t>
            </a:r>
          </a:p>
          <a:p>
            <a:r>
              <a:rPr lang="fr-FR" u="sng" dirty="0" smtClean="0">
                <a:hlinkClick r:id="rId2"/>
              </a:rPr>
              <a:t>http</a:t>
            </a:r>
            <a:r>
              <a:rPr lang="fr-FR" u="sng" dirty="0">
                <a:hlinkClick r:id="rId2"/>
              </a:rPr>
              <a:t>://www.perseus.tufts.edu/hopper</a:t>
            </a:r>
            <a:r>
              <a:rPr lang="fr-FR" u="sng" dirty="0" smtClean="0">
                <a:hlinkClick r:id="rId2"/>
              </a:rPr>
              <a:t>/</a:t>
            </a:r>
            <a:r>
              <a:rPr lang="fr-FR" u="sng" dirty="0" smtClean="0"/>
              <a:t> </a:t>
            </a:r>
            <a:r>
              <a:rPr lang="fr-FR" dirty="0" smtClean="0"/>
              <a:t> </a:t>
            </a:r>
            <a:endParaRPr lang="fr-FR" dirty="0"/>
          </a:p>
          <a:p>
            <a:r>
              <a:rPr lang="fr-FR" u="sng" dirty="0">
                <a:hlinkClick r:id="rId3"/>
              </a:rPr>
              <a:t>http://hestia.open.ac.uk/</a:t>
            </a:r>
            <a:r>
              <a:rPr lang="fr-FR" dirty="0"/>
              <a:t> </a:t>
            </a:r>
          </a:p>
          <a:p>
            <a:pPr marL="68580" indent="0">
              <a:buNone/>
            </a:pPr>
            <a:r>
              <a:rPr lang="en-US" dirty="0"/>
              <a:t>« </a:t>
            </a:r>
            <a:r>
              <a:rPr lang="en-US" i="1" dirty="0"/>
              <a:t>Using a digital text of Herodotus’s Histories, from which we have extracted all place-names, we use web-mapping technologies such as GIS, Google Earth and Narrative </a:t>
            </a:r>
            <a:r>
              <a:rPr lang="en-US" i="1" dirty="0" err="1"/>
              <a:t>TimeMap</a:t>
            </a:r>
            <a:r>
              <a:rPr lang="en-US" i="1" dirty="0"/>
              <a:t> to investigate the cultural geography of the ancient world through the eyes of one of its first witnesses</a:t>
            </a:r>
            <a:r>
              <a:rPr lang="en-US" dirty="0"/>
              <a:t>. »</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32</a:t>
            </a:fld>
            <a:endParaRPr lang="fr-FR"/>
          </a:p>
        </p:txBody>
      </p:sp>
    </p:spTree>
    <p:extLst>
      <p:ext uri="{BB962C8B-B14F-4D97-AF65-F5344CB8AC3E}">
        <p14:creationId xmlns:p14="http://schemas.microsoft.com/office/powerpoint/2010/main" val="1307722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sens de la normalisation</a:t>
            </a:r>
            <a:endParaRPr lang="fr-FR" dirty="0"/>
          </a:p>
        </p:txBody>
      </p:sp>
      <p:sp>
        <p:nvSpPr>
          <p:cNvPr id="3" name="Espace réservé du contenu 2"/>
          <p:cNvSpPr>
            <a:spLocks noGrp="1"/>
          </p:cNvSpPr>
          <p:nvPr>
            <p:ph idx="1"/>
          </p:nvPr>
        </p:nvSpPr>
        <p:spPr>
          <a:xfrm>
            <a:off x="685800" y="1340768"/>
            <a:ext cx="7772400" cy="4752527"/>
          </a:xfrm>
        </p:spPr>
        <p:txBody>
          <a:bodyPr>
            <a:normAutofit fontScale="92500"/>
          </a:bodyPr>
          <a:lstStyle/>
          <a:p>
            <a:r>
              <a:rPr lang="fr-FR" sz="2400" dirty="0" smtClean="0"/>
              <a:t>Exemple de </a:t>
            </a:r>
            <a:r>
              <a:rPr lang="fr-FR" sz="2400" dirty="0" err="1" smtClean="0"/>
              <a:t>Text</a:t>
            </a:r>
            <a:r>
              <a:rPr lang="fr-FR" sz="2400" dirty="0" smtClean="0"/>
              <a:t> </a:t>
            </a:r>
            <a:r>
              <a:rPr lang="fr-FR" sz="2400" dirty="0" err="1"/>
              <a:t>Encoding</a:t>
            </a:r>
            <a:r>
              <a:rPr lang="fr-FR" sz="2400" dirty="0"/>
              <a:t> Initiative</a:t>
            </a:r>
          </a:p>
          <a:p>
            <a:r>
              <a:rPr lang="fr-FR" sz="2400" dirty="0" smtClean="0"/>
              <a:t>Certains </a:t>
            </a:r>
            <a:r>
              <a:rPr lang="fr-FR" sz="2400" dirty="0"/>
              <a:t>considèrent que </a:t>
            </a:r>
            <a:endParaRPr lang="fr-FR" sz="2400" dirty="0" smtClean="0"/>
          </a:p>
          <a:p>
            <a:r>
              <a:rPr lang="fr-FR" sz="2400" dirty="0" smtClean="0"/>
              <a:t>«</a:t>
            </a:r>
            <a:r>
              <a:rPr lang="fr-FR" sz="2400" dirty="0"/>
              <a:t> </a:t>
            </a:r>
            <a:r>
              <a:rPr lang="fr-FR" sz="2400" i="1" dirty="0"/>
              <a:t>À bien des égards, la TEI représente une avancée considérable dans le champ des humanités numériques : à la « babélisation » numérique où chacun crée un langage propre pour représenter ses sources d’une manière certes parfaitement adaptée aux spécificités d’une discipline, d’une théorie particulière, voire d’un projet, mais incommunicable car non partagée, ce projet répond en proposant un « métalangage » commun, un cadre de travail et de structuration suffisamment souple pour permettre à différentes communautés scientifiques de retrouver leurs spécificités</a:t>
            </a:r>
            <a:r>
              <a:rPr lang="fr-FR" sz="2400" dirty="0"/>
              <a:t> » (</a:t>
            </a:r>
            <a:r>
              <a:rPr lang="fr-FR" sz="2400" dirty="0" err="1"/>
              <a:t>Dacos</a:t>
            </a:r>
            <a:r>
              <a:rPr lang="fr-FR" sz="2400" dirty="0"/>
              <a:t> et </a:t>
            </a:r>
            <a:r>
              <a:rPr lang="fr-FR" sz="2400" i="1" dirty="0"/>
              <a:t>al.</a:t>
            </a:r>
            <a:r>
              <a:rPr lang="fr-FR" sz="2400" dirty="0"/>
              <a:t> 2014</a:t>
            </a:r>
            <a:r>
              <a:rPr lang="fr-FR" sz="2400" dirty="0" smtClean="0"/>
              <a:t>)</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33</a:t>
            </a:fld>
            <a:endParaRPr lang="fr-FR"/>
          </a:p>
        </p:txBody>
      </p:sp>
    </p:spTree>
    <p:extLst>
      <p:ext uri="{BB962C8B-B14F-4D97-AF65-F5344CB8AC3E}">
        <p14:creationId xmlns:p14="http://schemas.microsoft.com/office/powerpoint/2010/main" val="13745954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normalisation n‘</a:t>
            </a:r>
            <a:r>
              <a:rPr lang="fr-FR" dirty="0"/>
              <a:t>é</a:t>
            </a:r>
            <a:r>
              <a:rPr lang="fr-FR" dirty="0" smtClean="0"/>
              <a:t>vite pas la « </a:t>
            </a:r>
            <a:r>
              <a:rPr lang="fr-FR" dirty="0" err="1" smtClean="0"/>
              <a:t>babelisation</a:t>
            </a:r>
            <a:r>
              <a:rPr lang="fr-FR" dirty="0" smtClean="0"/>
              <a:t> »</a:t>
            </a:r>
            <a:endParaRPr lang="fr-FR" dirty="0"/>
          </a:p>
        </p:txBody>
      </p:sp>
      <p:sp>
        <p:nvSpPr>
          <p:cNvPr id="3" name="Espace réservé du contenu 2"/>
          <p:cNvSpPr>
            <a:spLocks noGrp="1"/>
          </p:cNvSpPr>
          <p:nvPr>
            <p:ph idx="1"/>
          </p:nvPr>
        </p:nvSpPr>
        <p:spPr/>
        <p:txBody>
          <a:bodyPr/>
          <a:lstStyle/>
          <a:p>
            <a:r>
              <a:rPr lang="fr-FR" dirty="0"/>
              <a:t>Pourtant, l’existence de la TEI n’a fait que générer une « </a:t>
            </a:r>
            <a:r>
              <a:rPr lang="fr-FR" dirty="0" err="1"/>
              <a:t>TEIlogie</a:t>
            </a:r>
            <a:r>
              <a:rPr lang="fr-FR" dirty="0"/>
              <a:t> » (</a:t>
            </a:r>
            <a:r>
              <a:rPr lang="fr-FR" dirty="0" err="1"/>
              <a:t>Gefen</a:t>
            </a:r>
            <a:r>
              <a:rPr lang="fr-FR" dirty="0"/>
              <a:t> 2015) avec ses règles, ses débats et ses particularités propres à chaque discipline. Le niveau de détail que l’on jugera utile d’encoder peut aller de la couleur de l’encre (si la typographie ou la mise ne page ancienne sont des éléments d’information par exemple) à la signification d’une référence permettant de lier un texte à un autre, en passant par les multiples interprétations d’un passage. La « </a:t>
            </a:r>
            <a:r>
              <a:rPr lang="fr-FR" dirty="0" err="1"/>
              <a:t>babelisation</a:t>
            </a:r>
            <a:r>
              <a:rPr lang="fr-FR" dirty="0"/>
              <a:t> » n’est donc pas évitée même si elle s’exprime dans une structure commune (TEI).</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34</a:t>
            </a:fld>
            <a:endParaRPr lang="fr-FR"/>
          </a:p>
        </p:txBody>
      </p:sp>
    </p:spTree>
    <p:extLst>
      <p:ext uri="{BB962C8B-B14F-4D97-AF65-F5344CB8AC3E}">
        <p14:creationId xmlns:p14="http://schemas.microsoft.com/office/powerpoint/2010/main" val="1771336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116632"/>
            <a:ext cx="7772400" cy="1301006"/>
          </a:xfrm>
        </p:spPr>
        <p:txBody>
          <a:bodyPr>
            <a:normAutofit fontScale="90000"/>
          </a:bodyPr>
          <a:lstStyle/>
          <a:p>
            <a:r>
              <a:rPr lang="fr-FR" dirty="0" smtClean="0"/>
              <a:t>Modéliser les pratiques savantes comme un ensemble </a:t>
            </a:r>
            <a:br>
              <a:rPr lang="fr-FR" dirty="0" smtClean="0"/>
            </a:br>
            <a:r>
              <a:rPr lang="fr-FR" dirty="0" smtClean="0"/>
              <a:t>d’ activités fondamentales</a:t>
            </a:r>
            <a:endParaRPr lang="fr-FR" dirty="0"/>
          </a:p>
        </p:txBody>
      </p:sp>
      <p:sp>
        <p:nvSpPr>
          <p:cNvPr id="3" name="Espace réservé du contenu 2"/>
          <p:cNvSpPr>
            <a:spLocks noGrp="1"/>
          </p:cNvSpPr>
          <p:nvPr>
            <p:ph idx="1"/>
          </p:nvPr>
        </p:nvSpPr>
        <p:spPr>
          <a:xfrm>
            <a:off x="683568" y="1556792"/>
            <a:ext cx="7772400" cy="4392488"/>
          </a:xfrm>
        </p:spPr>
        <p:txBody>
          <a:bodyPr>
            <a:normAutofit/>
          </a:bodyPr>
          <a:lstStyle/>
          <a:p>
            <a:r>
              <a:rPr lang="fr-FR" dirty="0"/>
              <a:t>La recherche sur les infrastructures conçues pour les humanités s’est alors portée, non sur la recherche d’un langage commun, mais sur la modélisation des pratiques </a:t>
            </a:r>
            <a:r>
              <a:rPr lang="fr-FR" dirty="0" smtClean="0"/>
              <a:t>savantes conçues comme un ensemble d’activités</a:t>
            </a:r>
            <a:endParaRPr lang="fr-FR" dirty="0"/>
          </a:p>
          <a:p>
            <a:pPr marL="68580" indent="0">
              <a:buNone/>
            </a:pPr>
            <a:r>
              <a:rPr lang="fr-FR" dirty="0"/>
              <a:t>Les travaux d’</a:t>
            </a:r>
            <a:r>
              <a:rPr lang="fr-FR" dirty="0" err="1"/>
              <a:t>Unsworth</a:t>
            </a:r>
            <a:r>
              <a:rPr lang="fr-FR" dirty="0"/>
              <a:t> (</a:t>
            </a:r>
            <a:r>
              <a:rPr lang="fr-FR" dirty="0" err="1"/>
              <a:t>Unsworth</a:t>
            </a:r>
            <a:r>
              <a:rPr lang="fr-FR" dirty="0"/>
              <a:t> et </a:t>
            </a:r>
            <a:r>
              <a:rPr lang="fr-FR" i="1" dirty="0"/>
              <a:t>al.</a:t>
            </a:r>
            <a:r>
              <a:rPr lang="fr-FR" dirty="0"/>
              <a:t> 2000, 2006) les ont nommées </a:t>
            </a:r>
            <a:r>
              <a:rPr lang="fr-FR" b="1" dirty="0"/>
              <a:t>« </a:t>
            </a:r>
            <a:r>
              <a:rPr lang="fr-FR" b="1" dirty="0" err="1"/>
              <a:t>scholarly</a:t>
            </a:r>
            <a:r>
              <a:rPr lang="fr-FR" b="1" dirty="0"/>
              <a:t> primitives </a:t>
            </a:r>
            <a:r>
              <a:rPr lang="fr-FR" b="1" dirty="0" smtClean="0"/>
              <a:t>»</a:t>
            </a:r>
            <a:endParaRPr lang="fr-FR" b="1" dirty="0"/>
          </a:p>
          <a:p>
            <a:r>
              <a:rPr lang="fr-FR" dirty="0"/>
              <a:t>Sept activités fondamentales ont été proposées:</a:t>
            </a:r>
            <a:r>
              <a:rPr lang="fr-FR" i="1" dirty="0"/>
              <a:t> </a:t>
            </a:r>
            <a:r>
              <a:rPr lang="fr-FR" i="1" dirty="0" err="1"/>
              <a:t>discovering</a:t>
            </a:r>
            <a:r>
              <a:rPr lang="fr-FR" i="1" dirty="0"/>
              <a:t>, </a:t>
            </a:r>
            <a:r>
              <a:rPr lang="fr-FR" i="1" dirty="0" err="1"/>
              <a:t>annotating</a:t>
            </a:r>
            <a:r>
              <a:rPr lang="fr-FR" i="1" dirty="0"/>
              <a:t>, </a:t>
            </a:r>
            <a:r>
              <a:rPr lang="fr-FR" i="1" dirty="0" err="1"/>
              <a:t>comparing</a:t>
            </a:r>
            <a:r>
              <a:rPr lang="fr-FR" i="1" dirty="0"/>
              <a:t>, </a:t>
            </a:r>
            <a:r>
              <a:rPr lang="fr-FR" i="1" dirty="0" err="1"/>
              <a:t>referring</a:t>
            </a:r>
            <a:r>
              <a:rPr lang="fr-FR" i="1" dirty="0"/>
              <a:t>, </a:t>
            </a:r>
            <a:r>
              <a:rPr lang="fr-FR" i="1" dirty="0" err="1"/>
              <a:t>sampling</a:t>
            </a:r>
            <a:r>
              <a:rPr lang="fr-FR" i="1" dirty="0"/>
              <a:t>, </a:t>
            </a:r>
            <a:r>
              <a:rPr lang="fr-FR" i="1" dirty="0" err="1"/>
              <a:t>illustrating</a:t>
            </a:r>
            <a:r>
              <a:rPr lang="fr-FR" i="1" dirty="0"/>
              <a:t>, and </a:t>
            </a:r>
            <a:r>
              <a:rPr lang="fr-FR" i="1" dirty="0" err="1"/>
              <a:t>representing</a:t>
            </a:r>
            <a:r>
              <a:rPr lang="fr-FR" dirty="0"/>
              <a:t> (découvrir, annoter, comparer, produire des </a:t>
            </a:r>
            <a:r>
              <a:rPr lang="fr-FR" dirty="0" smtClean="0"/>
              <a:t>références, </a:t>
            </a:r>
            <a:r>
              <a:rPr lang="fr-FR" dirty="0"/>
              <a:t>illustrer et </a:t>
            </a:r>
            <a:r>
              <a:rPr lang="fr-FR" dirty="0" smtClean="0"/>
              <a:t>représenter)</a:t>
            </a:r>
          </a:p>
          <a:p>
            <a:r>
              <a:rPr lang="fr-FR" dirty="0"/>
              <a:t>Cette modélisation des activités savantes est supposée guider la construction d’outils numériques pour les humanités et dépasser la notion d’</a:t>
            </a:r>
            <a:r>
              <a:rPr lang="fr-FR" i="1" dirty="0"/>
              <a:t>infrastructure</a:t>
            </a:r>
            <a:r>
              <a:rPr lang="fr-FR" dirty="0"/>
              <a:t> jugée à la fois insuffisante et nécessaire. </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35</a:t>
            </a:fld>
            <a:endParaRPr lang="fr-FR"/>
          </a:p>
        </p:txBody>
      </p:sp>
    </p:spTree>
    <p:extLst>
      <p:ext uri="{BB962C8B-B14F-4D97-AF65-F5344CB8AC3E}">
        <p14:creationId xmlns:p14="http://schemas.microsoft.com/office/powerpoint/2010/main" val="4580889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conclusion</a:t>
            </a:r>
            <a:endParaRPr lang="fr-FR" dirty="0"/>
          </a:p>
        </p:txBody>
      </p:sp>
      <p:sp>
        <p:nvSpPr>
          <p:cNvPr id="7" name="Espace réservé du texte 6"/>
          <p:cNvSpPr>
            <a:spLocks noGrp="1"/>
          </p:cNvSpPr>
          <p:nvPr>
            <p:ph type="body"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36</a:t>
            </a:fld>
            <a:endParaRPr lang="fr-FR"/>
          </a:p>
        </p:txBody>
      </p:sp>
    </p:spTree>
    <p:extLst>
      <p:ext uri="{BB962C8B-B14F-4D97-AF65-F5344CB8AC3E}">
        <p14:creationId xmlns:p14="http://schemas.microsoft.com/office/powerpoint/2010/main" val="28333482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r>
              <a:rPr lang="fr-FR" dirty="0" smtClean="0"/>
              <a:t>Intérêt et limite des IS pour penser les DH</a:t>
            </a:r>
            <a:endParaRPr lang="fr-FR" dirty="0"/>
          </a:p>
        </p:txBody>
      </p:sp>
      <p:sp>
        <p:nvSpPr>
          <p:cNvPr id="7" name="Espace réservé du contenu 6"/>
          <p:cNvSpPr>
            <a:spLocks noGrp="1"/>
          </p:cNvSpPr>
          <p:nvPr>
            <p:ph idx="1"/>
          </p:nvPr>
        </p:nvSpPr>
        <p:spPr/>
        <p:txBody>
          <a:bodyPr/>
          <a:lstStyle/>
          <a:p>
            <a:r>
              <a:rPr lang="fr-FR" dirty="0"/>
              <a:t>L’intérêt des “infrastructures </a:t>
            </a:r>
            <a:r>
              <a:rPr lang="fr-FR" dirty="0" err="1"/>
              <a:t>studies</a:t>
            </a:r>
            <a:r>
              <a:rPr lang="fr-FR" dirty="0"/>
              <a:t>” est de montrer la spécifié de la collaboration scientifique numérique telle qu’elle modifie les pratiques savantes en réseau qui ont précédé l’âge numérique. </a:t>
            </a:r>
            <a:endParaRPr lang="fr-FR" dirty="0" smtClean="0"/>
          </a:p>
          <a:p>
            <a:r>
              <a:rPr lang="fr-FR" dirty="0" smtClean="0"/>
              <a:t>Mais </a:t>
            </a:r>
            <a:r>
              <a:rPr lang="fr-FR" dirty="0"/>
              <a:t>la notion d’</a:t>
            </a:r>
            <a:r>
              <a:rPr lang="fr-FR" i="1" dirty="0"/>
              <a:t>infrastructure</a:t>
            </a:r>
            <a:r>
              <a:rPr lang="fr-FR" dirty="0"/>
              <a:t> ne suffit pas à qualifier le cœur des changements en cours dans les sciences humaines et sociales.</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37</a:t>
            </a:fld>
            <a:endParaRPr lang="fr-FR"/>
          </a:p>
        </p:txBody>
      </p:sp>
    </p:spTree>
    <p:extLst>
      <p:ext uri="{BB962C8B-B14F-4D97-AF65-F5344CB8AC3E}">
        <p14:creationId xmlns:p14="http://schemas.microsoft.com/office/powerpoint/2010/main" val="28558375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DH et e-science ne visent </a:t>
            </a:r>
            <a:r>
              <a:rPr lang="fr-FR" smtClean="0"/>
              <a:t>pas les </a:t>
            </a:r>
            <a:r>
              <a:rPr lang="fr-FR" dirty="0" smtClean="0"/>
              <a:t>mêmes enjeux</a:t>
            </a:r>
            <a:endParaRPr lang="fr-FR" dirty="0"/>
          </a:p>
        </p:txBody>
      </p:sp>
      <p:sp>
        <p:nvSpPr>
          <p:cNvPr id="3" name="Espace réservé du contenu 2"/>
          <p:cNvSpPr>
            <a:spLocks noGrp="1"/>
          </p:cNvSpPr>
          <p:nvPr>
            <p:ph idx="1"/>
          </p:nvPr>
        </p:nvSpPr>
        <p:spPr>
          <a:xfrm>
            <a:off x="685800" y="1600200"/>
            <a:ext cx="7772400" cy="4205063"/>
          </a:xfrm>
        </p:spPr>
        <p:txBody>
          <a:bodyPr/>
          <a:lstStyle/>
          <a:p>
            <a:r>
              <a:rPr lang="fr-FR" dirty="0"/>
              <a:t>Les enjeux des humanités numériques résident d’abord dans la conversion numérique des objets sur lesquels elles travaillent et dans l’interopérabilité riche qu’il est possible d’imaginer entre les dispositifs numériques très divers sur lesquels elles </a:t>
            </a:r>
            <a:r>
              <a:rPr lang="fr-FR" dirty="0" smtClean="0"/>
              <a:t>s’adossent.</a:t>
            </a:r>
          </a:p>
          <a:p>
            <a:r>
              <a:rPr lang="fr-FR" dirty="0" smtClean="0"/>
              <a:t>Ceux-ci </a:t>
            </a:r>
            <a:r>
              <a:rPr lang="fr-FR" dirty="0"/>
              <a:t>doivent permettre à la fois l’analyse (la lecture distante) et la communication (le lien entre les ressources et les chercheurs impliqués). L’intérêt porté à la diversité culturelle et à un fondement éthique (« </a:t>
            </a:r>
            <a:r>
              <a:rPr lang="fr-FR" dirty="0" err="1"/>
              <a:t>ethical</a:t>
            </a:r>
            <a:r>
              <a:rPr lang="fr-FR" dirty="0"/>
              <a:t> warrant ») de l’espace virtuel commun que nous construisons est au cœur des enjeux de l’organisation des connaissances à l’âge des réseaux</a:t>
            </a:r>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38</a:t>
            </a:fld>
            <a:endParaRPr lang="fr-FR"/>
          </a:p>
        </p:txBody>
      </p:sp>
    </p:spTree>
    <p:extLst>
      <p:ext uri="{BB962C8B-B14F-4D97-AF65-F5344CB8AC3E}">
        <p14:creationId xmlns:p14="http://schemas.microsoft.com/office/powerpoint/2010/main" val="1243674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an important </a:t>
            </a:r>
            <a:r>
              <a:rPr lang="en-US" dirty="0" smtClean="0"/>
              <a:t>multidisciplinary field</a:t>
            </a:r>
            <a:endParaRPr lang="fr-FR" dirty="0"/>
          </a:p>
        </p:txBody>
      </p:sp>
      <p:sp>
        <p:nvSpPr>
          <p:cNvPr id="3" name="Espace réservé du contenu 2"/>
          <p:cNvSpPr>
            <a:spLocks noGrp="1"/>
          </p:cNvSpPr>
          <p:nvPr>
            <p:ph idx="1"/>
          </p:nvPr>
        </p:nvSpPr>
        <p:spPr/>
        <p:txBody>
          <a:bodyPr/>
          <a:lstStyle/>
          <a:p>
            <a:r>
              <a:rPr lang="en-US" dirty="0"/>
              <a:t>« as an important multidisciplinary field, undertaking research at the intersection of digital technologies and humanities. It aims to produce applications and models that make possible new kinds of research, both in the humanities disciplines and in computer science and its allied technologies. It also studies the impact of these techniques on cultural heritage, memory institutions, libraries, archives and digital culture. », Warwick, C. </a:t>
            </a:r>
            <a:r>
              <a:rPr lang="en-US" i="1" dirty="0"/>
              <a:t>et al</a:t>
            </a:r>
            <a:r>
              <a:rPr lang="en-US" dirty="0"/>
              <a:t>. (2012).</a:t>
            </a:r>
            <a:endParaRPr lang="fr-FR" dirty="0"/>
          </a:p>
          <a:p>
            <a:pPr marL="68580" indent="0">
              <a:buNone/>
            </a:pPr>
            <a:r>
              <a:rPr lang="en-US" dirty="0"/>
              <a:t>Warwick, C., </a:t>
            </a:r>
            <a:r>
              <a:rPr lang="en-US" dirty="0" err="1"/>
              <a:t>Terras</a:t>
            </a:r>
            <a:r>
              <a:rPr lang="en-US" dirty="0"/>
              <a:t>, M., </a:t>
            </a:r>
            <a:r>
              <a:rPr lang="en-US" dirty="0" err="1"/>
              <a:t>Nyhan</a:t>
            </a:r>
            <a:r>
              <a:rPr lang="en-US" dirty="0"/>
              <a:t>, J.</a:t>
            </a:r>
            <a:r>
              <a:rPr lang="en-US" b="1" dirty="0"/>
              <a:t> </a:t>
            </a:r>
            <a:r>
              <a:rPr lang="en-US" dirty="0"/>
              <a:t>(</a:t>
            </a:r>
            <a:r>
              <a:rPr lang="en-US" dirty="0" err="1"/>
              <a:t>eds</a:t>
            </a:r>
            <a:r>
              <a:rPr lang="en-US" dirty="0"/>
              <a:t>).  (2012), </a:t>
            </a:r>
            <a:r>
              <a:rPr lang="en-US" i="1" dirty="0"/>
              <a:t>Digital Humanities in Practice</a:t>
            </a:r>
            <a:r>
              <a:rPr lang="en-US" dirty="0"/>
              <a:t>, Facet Publisher, London.</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4</a:t>
            </a:fld>
            <a:endParaRPr lang="fr-FR"/>
          </a:p>
        </p:txBody>
      </p:sp>
    </p:spTree>
    <p:extLst>
      <p:ext uri="{BB962C8B-B14F-4D97-AF65-F5344CB8AC3E}">
        <p14:creationId xmlns:p14="http://schemas.microsoft.com/office/powerpoint/2010/main" val="66042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communauté de pratiques</a:t>
            </a:r>
            <a:br>
              <a:rPr lang="fr-FR" dirty="0" smtClean="0"/>
            </a:br>
            <a:endParaRPr lang="fr-FR" dirty="0"/>
          </a:p>
        </p:txBody>
      </p:sp>
      <p:sp>
        <p:nvSpPr>
          <p:cNvPr id="3" name="Espace réservé du contenu 2"/>
          <p:cNvSpPr>
            <a:spLocks noGrp="1"/>
          </p:cNvSpPr>
          <p:nvPr>
            <p:ph idx="1"/>
          </p:nvPr>
        </p:nvSpPr>
        <p:spPr/>
        <p:txBody>
          <a:bodyPr/>
          <a:lstStyle/>
          <a:p>
            <a:r>
              <a:rPr lang="fr-FR" dirty="0" smtClean="0"/>
              <a:t>Une communauté </a:t>
            </a:r>
            <a:r>
              <a:rPr lang="fr-FR" dirty="0"/>
              <a:t>de pratique </a:t>
            </a:r>
            <a:r>
              <a:rPr lang="fr-FR" dirty="0" smtClean="0"/>
              <a:t> </a:t>
            </a:r>
            <a:r>
              <a:rPr lang="fr-FR" dirty="0"/>
              <a:t>née « de multiples communautés particulières issues de l’intérêt pour des pratiques, des outils ou des objets transversaux divers (encodage de sources textuelles, systèmes d’information géographique, lexicométrie, numérisation du patrimoine culturel, scientifique et technique, cartographie du web, fouille de données, 3D, archives orales, arts et littératures numériques et </a:t>
            </a:r>
            <a:r>
              <a:rPr lang="fr-FR" dirty="0" err="1"/>
              <a:t>hypermédiatiques</a:t>
            </a:r>
            <a:r>
              <a:rPr lang="fr-FR" dirty="0"/>
              <a:t>, etc.), ces communautés étant en train de converger pour former le champ des </a:t>
            </a:r>
            <a:r>
              <a:rPr lang="fr-FR" i="1" dirty="0"/>
              <a:t>digital </a:t>
            </a:r>
            <a:r>
              <a:rPr lang="fr-FR" i="1" dirty="0" err="1"/>
              <a:t>humanities</a:t>
            </a:r>
            <a:r>
              <a:rPr lang="fr-FR" dirty="0"/>
              <a:t> </a:t>
            </a:r>
            <a:r>
              <a:rPr lang="fr-FR" dirty="0" smtClean="0"/>
              <a:t>».</a:t>
            </a:r>
          </a:p>
          <a:p>
            <a:pPr marL="68580" indent="0">
              <a:buNone/>
            </a:pPr>
            <a:r>
              <a:rPr lang="fr-FR" dirty="0" smtClean="0"/>
              <a:t>Extrait du Manifeste </a:t>
            </a:r>
            <a:r>
              <a:rPr lang="fr-FR" dirty="0"/>
              <a:t>français de </a:t>
            </a:r>
            <a:r>
              <a:rPr lang="fr-FR" i="1" dirty="0"/>
              <a:t>Digital </a:t>
            </a:r>
            <a:r>
              <a:rPr lang="fr-FR" i="1" dirty="0" err="1"/>
              <a:t>Humanities</a:t>
            </a:r>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5</a:t>
            </a:fld>
            <a:endParaRPr lang="fr-FR"/>
          </a:p>
        </p:txBody>
      </p:sp>
    </p:spTree>
    <p:extLst>
      <p:ext uri="{BB962C8B-B14F-4D97-AF65-F5344CB8AC3E}">
        <p14:creationId xmlns:p14="http://schemas.microsoft.com/office/powerpoint/2010/main" val="403717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Avec ses publications spécialisées</a:t>
            </a:r>
            <a:endParaRPr lang="fr-FR" dirty="0"/>
          </a:p>
        </p:txBody>
      </p:sp>
      <p:sp>
        <p:nvSpPr>
          <p:cNvPr id="3" name="Espace réservé du contenu 2"/>
          <p:cNvSpPr>
            <a:spLocks noGrp="1"/>
          </p:cNvSpPr>
          <p:nvPr>
            <p:ph idx="1"/>
          </p:nvPr>
        </p:nvSpPr>
        <p:spPr/>
        <p:txBody>
          <a:bodyPr/>
          <a:lstStyle/>
          <a:p>
            <a:pPr marL="68580" indent="0">
              <a:buNone/>
            </a:pPr>
            <a:r>
              <a:rPr lang="fr-FR" sz="2800" dirty="0" smtClean="0"/>
              <a:t>De :</a:t>
            </a:r>
          </a:p>
          <a:p>
            <a:r>
              <a:rPr lang="en-US" sz="2800" i="1" dirty="0" smtClean="0"/>
              <a:t>Computers </a:t>
            </a:r>
            <a:r>
              <a:rPr lang="en-US" sz="2800" i="1" dirty="0"/>
              <a:t>and the Humanities </a:t>
            </a:r>
            <a:endParaRPr lang="en-US" sz="2800" i="1" dirty="0" smtClean="0"/>
          </a:p>
          <a:p>
            <a:pPr marL="68580" indent="0">
              <a:buNone/>
            </a:pPr>
            <a:r>
              <a:rPr lang="en-US" sz="2800" i="1" dirty="0" smtClean="0"/>
              <a:t>à par </a:t>
            </a:r>
            <a:r>
              <a:rPr lang="en-US" sz="2800" i="1" dirty="0" err="1" smtClean="0"/>
              <a:t>exemple</a:t>
            </a:r>
            <a:r>
              <a:rPr lang="en-US" sz="2800" i="1" dirty="0" smtClean="0"/>
              <a:t> :</a:t>
            </a:r>
          </a:p>
          <a:p>
            <a:r>
              <a:rPr lang="en-US" sz="2800" dirty="0"/>
              <a:t>Digital Humanities </a:t>
            </a:r>
            <a:r>
              <a:rPr lang="en-US" sz="2800" dirty="0" err="1"/>
              <a:t>Quaterly</a:t>
            </a:r>
            <a:endParaRPr lang="fr-FR" sz="2800" dirty="0"/>
          </a:p>
          <a:p>
            <a:r>
              <a:rPr lang="en-US" sz="2800" dirty="0"/>
              <a:t>DSH (Digital Scholarship in the Humanities)</a:t>
            </a:r>
            <a:endParaRPr lang="fr-FR" sz="2800"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6</a:t>
            </a:fld>
            <a:endParaRPr lang="fr-FR"/>
          </a:p>
        </p:txBody>
      </p:sp>
    </p:spTree>
    <p:extLst>
      <p:ext uri="{BB962C8B-B14F-4D97-AF65-F5344CB8AC3E}">
        <p14:creationId xmlns:p14="http://schemas.microsoft.com/office/powerpoint/2010/main" val="364589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88640"/>
            <a:ext cx="7772400" cy="1143000"/>
          </a:xfrm>
        </p:spPr>
        <p:txBody>
          <a:bodyPr/>
          <a:lstStyle/>
          <a:p>
            <a:r>
              <a:rPr lang="fr-FR" dirty="0" smtClean="0"/>
              <a:t>DH et infrastructures</a:t>
            </a:r>
            <a:endParaRPr lang="fr-FR" dirty="0"/>
          </a:p>
        </p:txBody>
      </p:sp>
      <p:sp>
        <p:nvSpPr>
          <p:cNvPr id="3" name="Espace réservé du contenu 2"/>
          <p:cNvSpPr>
            <a:spLocks noGrp="1"/>
          </p:cNvSpPr>
          <p:nvPr>
            <p:ph idx="1"/>
          </p:nvPr>
        </p:nvSpPr>
        <p:spPr>
          <a:xfrm>
            <a:off x="685800" y="1484784"/>
            <a:ext cx="7772400" cy="4392488"/>
          </a:xfrm>
        </p:spPr>
        <p:txBody>
          <a:bodyPr/>
          <a:lstStyle/>
          <a:p>
            <a:r>
              <a:rPr lang="fr-FR" dirty="0"/>
              <a:t>Du point de vue du discours sur les </a:t>
            </a:r>
            <a:r>
              <a:rPr lang="fr-FR" dirty="0" smtClean="0"/>
              <a:t>infrastructures (Infrastructures </a:t>
            </a:r>
            <a:r>
              <a:rPr lang="fr-FR" dirty="0"/>
              <a:t>de l’information, de la recherche, de la connaissance, </a:t>
            </a:r>
            <a:r>
              <a:rPr lang="fr-FR" dirty="0" err="1" smtClean="0"/>
              <a:t>cyberinfrastructures</a:t>
            </a:r>
            <a:r>
              <a:rPr lang="fr-FR" dirty="0" smtClean="0"/>
              <a:t>), </a:t>
            </a:r>
            <a:r>
              <a:rPr lang="fr-FR" dirty="0"/>
              <a:t>le cas des humanités est assimilé à celui de l’e-science dont elle ne serait qu’un cas particulier : ce discours englobe tous les domaines de la recherche, dès lors qu’ils sont envisagés dans leur rapport avec le </a:t>
            </a:r>
            <a:r>
              <a:rPr lang="fr-FR" dirty="0" smtClean="0"/>
              <a:t>numérique</a:t>
            </a:r>
          </a:p>
          <a:p>
            <a:r>
              <a:rPr lang="fr-FR" dirty="0" smtClean="0"/>
              <a:t>Voir e </a:t>
            </a:r>
            <a:r>
              <a:rPr lang="fr-FR" dirty="0"/>
              <a:t>rapport américain de la </a:t>
            </a:r>
            <a:r>
              <a:rPr lang="fr-FR" i="1" dirty="0"/>
              <a:t>Commission on </a:t>
            </a:r>
            <a:r>
              <a:rPr lang="fr-FR" i="1" dirty="0" err="1"/>
              <a:t>Cyberinfrastructure</a:t>
            </a:r>
            <a:r>
              <a:rPr lang="fr-FR" i="1" dirty="0"/>
              <a:t> for the </a:t>
            </a:r>
            <a:r>
              <a:rPr lang="fr-FR" i="1" dirty="0" err="1"/>
              <a:t>Humanities</a:t>
            </a:r>
            <a:r>
              <a:rPr lang="fr-FR" i="1" dirty="0"/>
              <a:t> and Social Sciences</a:t>
            </a:r>
            <a:r>
              <a:rPr lang="fr-FR" dirty="0"/>
              <a:t> (</a:t>
            </a:r>
            <a:r>
              <a:rPr lang="fr-FR" dirty="0" err="1"/>
              <a:t>Unsworth</a:t>
            </a:r>
            <a:r>
              <a:rPr lang="fr-FR" dirty="0"/>
              <a:t> et al. 2006) ou ceux de l’Union européenne (par exemple ESF 2011, ERIC 2015). </a:t>
            </a:r>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7</a:t>
            </a:fld>
            <a:endParaRPr lang="fr-FR"/>
          </a:p>
        </p:txBody>
      </p:sp>
    </p:spTree>
    <p:extLst>
      <p:ext uri="{BB962C8B-B14F-4D97-AF65-F5344CB8AC3E}">
        <p14:creationId xmlns:p14="http://schemas.microsoft.com/office/powerpoint/2010/main" val="141302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E-science = DH ?</a:t>
            </a:r>
            <a:endParaRPr lang="fr-FR" dirty="0"/>
          </a:p>
        </p:txBody>
      </p:sp>
      <p:sp>
        <p:nvSpPr>
          <p:cNvPr id="3" name="Espace réservé du contenu 2"/>
          <p:cNvSpPr>
            <a:spLocks noGrp="1"/>
          </p:cNvSpPr>
          <p:nvPr>
            <p:ph idx="1"/>
          </p:nvPr>
        </p:nvSpPr>
        <p:spPr/>
        <p:txBody>
          <a:bodyPr>
            <a:normAutofit lnSpcReduction="10000"/>
          </a:bodyPr>
          <a:lstStyle/>
          <a:p>
            <a:pPr lvl="0"/>
            <a:r>
              <a:rPr lang="fr-FR" dirty="0"/>
              <a:t>E-science ou DH, seuls changeraient les objets d’étude. L’avantage de cette approche par les infrastructures est de penser la conversion numérique de la pratique savante dans son ensemble et non sous un angle </a:t>
            </a:r>
            <a:r>
              <a:rPr lang="fr-FR" dirty="0" smtClean="0"/>
              <a:t>particulier</a:t>
            </a:r>
          </a:p>
          <a:p>
            <a:r>
              <a:rPr lang="fr-FR" b="1" dirty="0"/>
              <a:t>Le label « </a:t>
            </a:r>
            <a:r>
              <a:rPr lang="fr-FR" b="1" i="1" dirty="0"/>
              <a:t>Infrastructure </a:t>
            </a:r>
            <a:r>
              <a:rPr lang="fr-FR" b="1" i="1" dirty="0" err="1"/>
              <a:t>Studies</a:t>
            </a:r>
            <a:r>
              <a:rPr lang="fr-FR" b="1" dirty="0"/>
              <a:t> »</a:t>
            </a:r>
            <a:r>
              <a:rPr lang="fr-FR" dirty="0"/>
              <a:t> regroupe les travaux récents qui se sont développés sur les infrastructures d’information à partir d’une réflexion sur les modalités de leur émergence. Voir en particulier </a:t>
            </a:r>
            <a:r>
              <a:rPr lang="fr-FR" dirty="0" err="1"/>
              <a:t>Bowker</a:t>
            </a:r>
            <a:r>
              <a:rPr lang="fr-FR" dirty="0"/>
              <a:t> </a:t>
            </a:r>
            <a:r>
              <a:rPr lang="fr-FR" i="1" dirty="0"/>
              <a:t>et al.</a:t>
            </a:r>
            <a:r>
              <a:rPr lang="fr-FR" dirty="0"/>
              <a:t> (2010) et Edwards </a:t>
            </a:r>
            <a:r>
              <a:rPr lang="fr-FR" i="1" dirty="0"/>
              <a:t>et al.</a:t>
            </a:r>
            <a:r>
              <a:rPr lang="fr-FR" dirty="0"/>
              <a:t> (2009), qui posent les jalons d’un possible programme de recherche sur les infrastructures d’information scientifiques.</a:t>
            </a:r>
          </a:p>
          <a:p>
            <a:r>
              <a:rPr lang="fr-FR" dirty="0"/>
              <a:t>Les infrastructures </a:t>
            </a:r>
            <a:r>
              <a:rPr lang="fr-FR" dirty="0" err="1"/>
              <a:t>studies</a:t>
            </a:r>
            <a:r>
              <a:rPr lang="fr-FR" dirty="0"/>
              <a:t>: </a:t>
            </a:r>
            <a:r>
              <a:rPr lang="fr-FR" dirty="0" smtClean="0"/>
              <a:t>voir aussi</a:t>
            </a:r>
            <a:endParaRPr lang="fr-FR" dirty="0"/>
          </a:p>
          <a:p>
            <a:pPr marL="68580" indent="0">
              <a:buNone/>
            </a:pPr>
            <a:r>
              <a:rPr lang="fr-FR" u="sng" dirty="0">
                <a:hlinkClick r:id="rId2"/>
              </a:rPr>
              <a:t>http://www.sciencetechnologystudies.org/node/2333</a:t>
            </a:r>
            <a:r>
              <a:rPr lang="fr-FR" dirty="0"/>
              <a:t> </a:t>
            </a:r>
          </a:p>
          <a:p>
            <a:pPr lvl="0"/>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8</a:t>
            </a:fld>
            <a:endParaRPr lang="fr-FR"/>
          </a:p>
        </p:txBody>
      </p:sp>
    </p:spTree>
    <p:extLst>
      <p:ext uri="{BB962C8B-B14F-4D97-AF65-F5344CB8AC3E}">
        <p14:creationId xmlns:p14="http://schemas.microsoft.com/office/powerpoint/2010/main" val="296466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Nouveau sens de la notion d’</a:t>
            </a:r>
            <a:r>
              <a:rPr lang="fr-FR" i="1" dirty="0" smtClean="0"/>
              <a:t>infrastructure</a:t>
            </a:r>
            <a:endParaRPr lang="fr-FR" i="1" dirty="0"/>
          </a:p>
        </p:txBody>
      </p:sp>
      <p:sp>
        <p:nvSpPr>
          <p:cNvPr id="3" name="Espace réservé du contenu 2"/>
          <p:cNvSpPr>
            <a:spLocks noGrp="1"/>
          </p:cNvSpPr>
          <p:nvPr>
            <p:ph idx="1"/>
          </p:nvPr>
        </p:nvSpPr>
        <p:spPr/>
        <p:txBody>
          <a:bodyPr/>
          <a:lstStyle/>
          <a:p>
            <a:r>
              <a:rPr lang="fr-FR" dirty="0"/>
              <a:t>Sous ces diverses expressions, l’import de la notion d’</a:t>
            </a:r>
            <a:r>
              <a:rPr lang="fr-FR" i="1" dirty="0"/>
              <a:t>infrastructure</a:t>
            </a:r>
            <a:r>
              <a:rPr lang="fr-FR" dirty="0"/>
              <a:t> du champ politique au champ scientifique, de celui des « autoroutes de l’information » à « the Global Information Infrastructure » évoquée par </a:t>
            </a:r>
            <a:r>
              <a:rPr lang="fr-FR" dirty="0" err="1"/>
              <a:t>Borgman</a:t>
            </a:r>
            <a:r>
              <a:rPr lang="fr-FR" dirty="0"/>
              <a:t> il y a quinze ans (</a:t>
            </a:r>
            <a:r>
              <a:rPr lang="fr-FR" dirty="0" err="1"/>
              <a:t>Borgman</a:t>
            </a:r>
            <a:r>
              <a:rPr lang="fr-FR" dirty="0"/>
              <a:t> 2000) sert à qualifier l’évolution du contexte de la transmission et de la communication des connaissances au moins depuis Gutenberg, pour en rester à l’image utilisée par cet auteur</a:t>
            </a:r>
            <a:r>
              <a:rPr lang="fr-FR" dirty="0" smtClean="0"/>
              <a:t>.</a:t>
            </a:r>
          </a:p>
          <a:p>
            <a:endParaRPr lang="fr-FR" dirty="0"/>
          </a:p>
          <a:p>
            <a:r>
              <a:rPr lang="fr-FR" b="1" dirty="0"/>
              <a:t>L’objet de cet article est d’analyser cet import qui fait de la notion d’</a:t>
            </a:r>
            <a:r>
              <a:rPr lang="fr-FR" b="1" i="1" dirty="0"/>
              <a:t>infrastructure</a:t>
            </a:r>
            <a:r>
              <a:rPr lang="fr-FR" b="1" dirty="0"/>
              <a:t> un champ d’analyse théorique. </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Laurence FAVIER. Université de Lille. ISKO 2015</a:t>
            </a:r>
            <a:endParaRPr lang="fr-FR"/>
          </a:p>
        </p:txBody>
      </p:sp>
      <p:sp>
        <p:nvSpPr>
          <p:cNvPr id="5" name="Espace réservé du numéro de diapositive 4"/>
          <p:cNvSpPr>
            <a:spLocks noGrp="1"/>
          </p:cNvSpPr>
          <p:nvPr>
            <p:ph type="sldNum" sz="quarter" idx="12"/>
          </p:nvPr>
        </p:nvSpPr>
        <p:spPr/>
        <p:txBody>
          <a:bodyPr/>
          <a:lstStyle/>
          <a:p>
            <a:fld id="{BFEF918D-8C16-4AAB-AE17-BB750DD0E065}" type="slidenum">
              <a:rPr lang="fr-FR" smtClean="0"/>
              <a:t>9</a:t>
            </a:fld>
            <a:endParaRPr lang="fr-FR"/>
          </a:p>
        </p:txBody>
      </p:sp>
    </p:spTree>
    <p:extLst>
      <p:ext uri="{BB962C8B-B14F-4D97-AF65-F5344CB8AC3E}">
        <p14:creationId xmlns:p14="http://schemas.microsoft.com/office/powerpoint/2010/main" val="2089015052"/>
      </p:ext>
    </p:extLst>
  </p:cSld>
  <p:clrMapOvr>
    <a:masterClrMapping/>
  </p:clrMapOvr>
</p:sld>
</file>

<file path=ppt/theme/theme1.xml><?xml version="1.0" encoding="utf-8"?>
<a:theme xmlns:a="http://schemas.openxmlformats.org/drawingml/2006/main" name="urbain pop">
  <a:themeElements>
    <a:clrScheme name="urbai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i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i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212</TotalTime>
  <Words>1955</Words>
  <Application>Microsoft Office PowerPoint</Application>
  <PresentationFormat>Affichage à l'écran (4:3)</PresentationFormat>
  <Paragraphs>234</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urbain pop</vt:lpstr>
      <vt:lpstr>Les humanités numériques et l’évolution des infrastructures de recherche:</vt:lpstr>
      <vt:lpstr>La conversion numérique  de la pratique savante</vt:lpstr>
      <vt:lpstr>Les humanités  numériques comme domaine</vt:lpstr>
      <vt:lpstr>an important multidisciplinary field</vt:lpstr>
      <vt:lpstr>Une communauté de pratiques </vt:lpstr>
      <vt:lpstr>Avec ses publications spécialisées</vt:lpstr>
      <vt:lpstr>DH et infrastructures</vt:lpstr>
      <vt:lpstr>E-science = DH ?</vt:lpstr>
      <vt:lpstr>Nouveau sens de la notion d’infrastructure</vt:lpstr>
      <vt:lpstr>Plan de cette étude</vt:lpstr>
      <vt:lpstr>l’approche par l’écologie des infrastructures</vt:lpstr>
      <vt:lpstr>Un environnement numérique  en réseau </vt:lpstr>
      <vt:lpstr>exemples</vt:lpstr>
      <vt:lpstr>Définitions 1</vt:lpstr>
      <vt:lpstr>Définitions 2</vt:lpstr>
      <vt:lpstr>Définitions 3</vt:lpstr>
      <vt:lpstr>Ni seulement cognition située,  ni étude des systèmes</vt:lpstr>
      <vt:lpstr> repenser l’ « autorité documentaire » </vt:lpstr>
      <vt:lpstr>Finalité de l’Organisation des connaissances:  produire un langage commun</vt:lpstr>
      <vt:lpstr>Le concept anglo-saxon de « warrant »</vt:lpstr>
      <vt:lpstr>SOC et cyberinfrastructures</vt:lpstr>
      <vt:lpstr>Effet structurant des pratiques scientifiques dans l’orga. des connaissances</vt:lpstr>
      <vt:lpstr>Dh vs e-science</vt:lpstr>
      <vt:lpstr>Multiplier les points de vue</vt:lpstr>
      <vt:lpstr>Pistes </vt:lpstr>
      <vt:lpstr>Visual Catalog (Papy)</vt:lpstr>
      <vt:lpstr>Ethique de l’information vs « science friction »</vt:lpstr>
      <vt:lpstr>Spécificité des dh</vt:lpstr>
      <vt:lpstr>DH et collaboration numérique</vt:lpstr>
      <vt:lpstr>Collaboration ou mutualisation?</vt:lpstr>
      <vt:lpstr>Outils d’analyse</vt:lpstr>
      <vt:lpstr>Distant reading</vt:lpstr>
      <vt:lpstr>Le sens de la normalisation</vt:lpstr>
      <vt:lpstr>La normalisation n‘évite pas la « babelisation »</vt:lpstr>
      <vt:lpstr>Modéliser les pratiques savantes comme un ensemble  d’ activités fondamentales</vt:lpstr>
      <vt:lpstr>conclusion</vt:lpstr>
      <vt:lpstr>Intérêt et limite des IS pour penser les DH</vt:lpstr>
      <vt:lpstr>DH et e-science ne visent pas les mêmes enjeux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humanités numériques et l’évolution des infrastructures de recherche:</dc:title>
  <dc:creator>user</dc:creator>
  <cp:lastModifiedBy>Utilisateur Windows</cp:lastModifiedBy>
  <cp:revision>41</cp:revision>
  <dcterms:created xsi:type="dcterms:W3CDTF">2015-11-03T07:05:57Z</dcterms:created>
  <dcterms:modified xsi:type="dcterms:W3CDTF">2015-11-12T16:01:47Z</dcterms:modified>
</cp:coreProperties>
</file>