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5" r:id="rId2"/>
  </p:sldMasterIdLst>
  <p:notesMasterIdLst>
    <p:notesMasterId r:id="rId39"/>
  </p:notesMasterIdLst>
  <p:handoutMasterIdLst>
    <p:handoutMasterId r:id="rId40"/>
  </p:handoutMasterIdLst>
  <p:sldIdLst>
    <p:sldId id="342" r:id="rId3"/>
    <p:sldId id="343" r:id="rId4"/>
    <p:sldId id="372" r:id="rId5"/>
    <p:sldId id="370" r:id="rId6"/>
    <p:sldId id="408" r:id="rId7"/>
    <p:sldId id="407" r:id="rId8"/>
    <p:sldId id="412" r:id="rId9"/>
    <p:sldId id="383" r:id="rId10"/>
    <p:sldId id="384" r:id="rId11"/>
    <p:sldId id="381" r:id="rId12"/>
    <p:sldId id="388" r:id="rId13"/>
    <p:sldId id="386" r:id="rId14"/>
    <p:sldId id="382" r:id="rId15"/>
    <p:sldId id="387" r:id="rId16"/>
    <p:sldId id="410" r:id="rId17"/>
    <p:sldId id="389" r:id="rId18"/>
    <p:sldId id="390" r:id="rId19"/>
    <p:sldId id="411" r:id="rId20"/>
    <p:sldId id="391" r:id="rId21"/>
    <p:sldId id="393" r:id="rId22"/>
    <p:sldId id="392" r:id="rId23"/>
    <p:sldId id="394" r:id="rId24"/>
    <p:sldId id="395" r:id="rId25"/>
    <p:sldId id="398" r:id="rId26"/>
    <p:sldId id="397" r:id="rId27"/>
    <p:sldId id="400" r:id="rId28"/>
    <p:sldId id="396" r:id="rId29"/>
    <p:sldId id="401" r:id="rId30"/>
    <p:sldId id="402" r:id="rId31"/>
    <p:sldId id="403" r:id="rId32"/>
    <p:sldId id="404" r:id="rId33"/>
    <p:sldId id="405" r:id="rId34"/>
    <p:sldId id="406" r:id="rId35"/>
    <p:sldId id="285" r:id="rId36"/>
    <p:sldId id="299" r:id="rId37"/>
    <p:sldId id="258" r:id="rId38"/>
  </p:sldIdLst>
  <p:sldSz cx="9144000" cy="6858000" type="screen4x3"/>
  <p:notesSz cx="6797675" cy="9926638"/>
  <p:embeddedFontLst>
    <p:embeddedFont>
      <p:font typeface="Calibri" pitchFamily="34" charset="0"/>
      <p:regular r:id="rId41"/>
      <p:bold r:id="rId42"/>
      <p:italic r:id="rId43"/>
      <p:boldItalic r:id="rId44"/>
    </p:embeddedFont>
    <p:embeddedFont>
      <p:font typeface="ＭＳ Ｐゴシック" charset="-128"/>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8BE20"/>
    <a:srgbClr val="CE0058"/>
    <a:srgbClr val="2D1EEE"/>
    <a:srgbClr val="385E9D"/>
    <a:srgbClr val="B5BD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p:scale>
          <a:sx n="97" d="100"/>
          <a:sy n="97" d="100"/>
        </p:scale>
        <p:origin x="-114" y="-2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2E04573-5373-4044-B51A-C29E2ADAA446}" type="datetimeFigureOut">
              <a:rPr lang="en-GB" smtClean="0"/>
              <a:pPr/>
              <a:t>17/10/2015</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02F8210-5821-4ECC-B8E2-BC6F879D77A3}" type="slidenum">
              <a:rPr lang="en-GB" smtClean="0"/>
              <a:pPr/>
              <a:t>‹N°›</a:t>
            </a:fld>
            <a:endParaRPr lang="en-GB"/>
          </a:p>
        </p:txBody>
      </p:sp>
    </p:spTree>
    <p:extLst>
      <p:ext uri="{BB962C8B-B14F-4D97-AF65-F5344CB8AC3E}">
        <p14:creationId xmlns:p14="http://schemas.microsoft.com/office/powerpoint/2010/main" xmlns="" val="272550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EE41212-DFC0-4D66-92AD-56CEECFF176D}" type="datetimeFigureOut">
              <a:rPr lang="en-GB" smtClean="0"/>
              <a:pPr/>
              <a:t>17/10/2015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C6443E2-DBB0-43E1-9A38-7BDE9DFC1900}" type="slidenum">
              <a:rPr lang="en-GB" smtClean="0"/>
              <a:pPr/>
              <a:t>‹N°›</a:t>
            </a:fld>
            <a:endParaRPr lang="en-GB"/>
          </a:p>
        </p:txBody>
      </p:sp>
    </p:spTree>
    <p:extLst>
      <p:ext uri="{BB962C8B-B14F-4D97-AF65-F5344CB8AC3E}">
        <p14:creationId xmlns:p14="http://schemas.microsoft.com/office/powerpoint/2010/main" xmlns="" val="1932530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C6443E2-DBB0-43E1-9A38-7BDE9DFC1900}" type="slidenum">
              <a:rPr lang="en-GB" smtClean="0"/>
              <a:pPr/>
              <a:t>1</a:t>
            </a:fld>
            <a:endParaRPr lang="en-GB"/>
          </a:p>
        </p:txBody>
      </p:sp>
    </p:spTree>
    <p:extLst>
      <p:ext uri="{BB962C8B-B14F-4D97-AF65-F5344CB8AC3E}">
        <p14:creationId xmlns:p14="http://schemas.microsoft.com/office/powerpoint/2010/main" xmlns="" val="1005241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C6443E2-DBB0-43E1-9A38-7BDE9DFC1900}" type="slidenum">
              <a:rPr lang="en-GB" smtClean="0"/>
              <a:pPr/>
              <a:t>2</a:t>
            </a:fld>
            <a:endParaRPr lang="en-GB"/>
          </a:p>
        </p:txBody>
      </p:sp>
    </p:spTree>
    <p:extLst>
      <p:ext uri="{BB962C8B-B14F-4D97-AF65-F5344CB8AC3E}">
        <p14:creationId xmlns:p14="http://schemas.microsoft.com/office/powerpoint/2010/main" xmlns="" val="346827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6443E2-DBB0-43E1-9A38-7BDE9DFC1900}" type="slidenum">
              <a:rPr lang="en-GB" smtClean="0"/>
              <a:pPr/>
              <a:t>14</a:t>
            </a:fld>
            <a:endParaRPr lang="en-GB"/>
          </a:p>
        </p:txBody>
      </p:sp>
    </p:spTree>
    <p:extLst>
      <p:ext uri="{BB962C8B-B14F-4D97-AF65-F5344CB8AC3E}">
        <p14:creationId xmlns:p14="http://schemas.microsoft.com/office/powerpoint/2010/main" xmlns="" val="53045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C6443E2-DBB0-43E1-9A38-7BDE9DFC1900}" type="slidenum">
              <a:rPr lang="en-GB" smtClean="0"/>
              <a:pPr/>
              <a:t>34</a:t>
            </a:fld>
            <a:endParaRPr lang="en-GB"/>
          </a:p>
        </p:txBody>
      </p:sp>
    </p:spTree>
    <p:extLst>
      <p:ext uri="{BB962C8B-B14F-4D97-AF65-F5344CB8AC3E}">
        <p14:creationId xmlns:p14="http://schemas.microsoft.com/office/powerpoint/2010/main" xmlns="" val="1650822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C6443E2-DBB0-43E1-9A38-7BDE9DFC1900}" type="slidenum">
              <a:rPr lang="en-GB" smtClean="0"/>
              <a:pPr/>
              <a:t>35</a:t>
            </a:fld>
            <a:endParaRPr lang="en-GB"/>
          </a:p>
        </p:txBody>
      </p:sp>
    </p:spTree>
    <p:extLst>
      <p:ext uri="{BB962C8B-B14F-4D97-AF65-F5344CB8AC3E}">
        <p14:creationId xmlns:p14="http://schemas.microsoft.com/office/powerpoint/2010/main" xmlns="" val="3101971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C6443E2-DBB0-43E1-9A38-7BDE9DFC1900}" type="slidenum">
              <a:rPr lang="en-GB" smtClean="0"/>
              <a:pPr/>
              <a:t>36</a:t>
            </a:fld>
            <a:endParaRPr lang="en-GB"/>
          </a:p>
        </p:txBody>
      </p:sp>
    </p:spTree>
    <p:extLst>
      <p:ext uri="{BB962C8B-B14F-4D97-AF65-F5344CB8AC3E}">
        <p14:creationId xmlns:p14="http://schemas.microsoft.com/office/powerpoint/2010/main" xmlns="" val="656843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w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DS TITLE">
    <p:spTree>
      <p:nvGrpSpPr>
        <p:cNvPr id="1" name=""/>
        <p:cNvGrpSpPr/>
        <p:nvPr/>
      </p:nvGrpSpPr>
      <p:grpSpPr>
        <a:xfrm>
          <a:off x="0" y="0"/>
          <a:ext cx="0" cy="0"/>
          <a:chOff x="0" y="0"/>
          <a:chExt cx="0" cy="0"/>
        </a:xfrm>
      </p:grpSpPr>
      <p:pic>
        <p:nvPicPr>
          <p:cNvPr id="6" name="Picture 6" descr="I:\Publicity\OpenAccess\UKDataService\TestArea\bit1.png"/>
          <p:cNvPicPr>
            <a:picLocks noChangeAspect="1" noChangeArrowheads="1"/>
          </p:cNvPicPr>
          <p:nvPr userDrawn="1"/>
        </p:nvPicPr>
        <p:blipFill rotWithShape="1">
          <a:blip r:embed="rId2" cstate="print"/>
          <a:srcRect r="43416"/>
          <a:stretch/>
        </p:blipFill>
        <p:spPr bwMode="auto">
          <a:xfrm>
            <a:off x="6516216" y="0"/>
            <a:ext cx="2627784" cy="6858000"/>
          </a:xfrm>
          <a:prstGeom prst="rect">
            <a:avLst/>
          </a:prstGeom>
          <a:noFill/>
        </p:spPr>
      </p:pic>
      <p:sp>
        <p:nvSpPr>
          <p:cNvPr id="9" name="Title 8"/>
          <p:cNvSpPr>
            <a:spLocks noGrp="1"/>
          </p:cNvSpPr>
          <p:nvPr>
            <p:ph type="title" hasCustomPrompt="1"/>
          </p:nvPr>
        </p:nvSpPr>
        <p:spPr>
          <a:xfrm>
            <a:off x="251520" y="0"/>
            <a:ext cx="7272808" cy="2420888"/>
          </a:xfrm>
        </p:spPr>
        <p:txBody>
          <a:bodyPr>
            <a:normAutofit/>
          </a:bodyPr>
          <a:lstStyle>
            <a:lvl1pPr algn="l">
              <a:defRPr sz="4400" b="0" i="0" baseline="0">
                <a:latin typeface="Arial" panose="020B0604020202020204" pitchFamily="34" charset="0"/>
              </a:defRPr>
            </a:lvl1pPr>
          </a:lstStyle>
          <a:p>
            <a:r>
              <a:rPr lang="en-US" dirty="0" smtClean="0"/>
              <a:t>Insert title here (44pt)</a:t>
            </a:r>
            <a:endParaRPr lang="en-GB" dirty="0"/>
          </a:p>
        </p:txBody>
      </p:sp>
      <p:pic>
        <p:nvPicPr>
          <p:cNvPr id="16" name="Picture 8" descr="I:\Publicity\OpenAccess\UKDataService\TestArea\UKDS_Logo_RGB.png"/>
          <p:cNvPicPr>
            <a:picLocks noChangeAspect="1" noChangeArrowheads="1"/>
          </p:cNvPicPr>
          <p:nvPr userDrawn="1"/>
        </p:nvPicPr>
        <p:blipFill>
          <a:blip r:embed="rId3" cstate="print"/>
          <a:srcRect/>
          <a:stretch>
            <a:fillRect/>
          </a:stretch>
        </p:blipFill>
        <p:spPr bwMode="auto">
          <a:xfrm>
            <a:off x="467544" y="5805264"/>
            <a:ext cx="1446667" cy="872868"/>
          </a:xfrm>
          <a:prstGeom prst="rect">
            <a:avLst/>
          </a:prstGeom>
          <a:noFill/>
        </p:spPr>
      </p:pic>
      <p:sp>
        <p:nvSpPr>
          <p:cNvPr id="17" name="Subtitle 2"/>
          <p:cNvSpPr>
            <a:spLocks noGrp="1"/>
          </p:cNvSpPr>
          <p:nvPr>
            <p:ph type="subTitle" idx="1" hasCustomPrompt="1"/>
          </p:nvPr>
        </p:nvSpPr>
        <p:spPr>
          <a:xfrm>
            <a:off x="251520" y="2708920"/>
            <a:ext cx="4032448" cy="1148409"/>
          </a:xfrm>
        </p:spPr>
        <p:txBody>
          <a:bodyPr>
            <a:normAutofit/>
          </a:bodyPr>
          <a:lstStyle>
            <a:lvl1pPr marL="0" indent="0" algn="l">
              <a:buNone/>
              <a:defRPr sz="2000" baseline="0">
                <a:solidFill>
                  <a:schemeClr val="tx1">
                    <a:tint val="75000"/>
                  </a:schemeClr>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Name and Job Title on separate lines</a:t>
            </a:r>
            <a:endParaRPr lang="en-GB" dirty="0"/>
          </a:p>
        </p:txBody>
      </p:sp>
      <p:sp>
        <p:nvSpPr>
          <p:cNvPr id="22" name="Content Placeholder 21"/>
          <p:cNvSpPr>
            <a:spLocks noGrp="1"/>
          </p:cNvSpPr>
          <p:nvPr>
            <p:ph sz="quarter" idx="10" hasCustomPrompt="1"/>
          </p:nvPr>
        </p:nvSpPr>
        <p:spPr>
          <a:xfrm>
            <a:off x="304800" y="4149725"/>
            <a:ext cx="3979863" cy="1439863"/>
          </a:xfrm>
        </p:spPr>
        <p:txBody>
          <a:bodyPr>
            <a:normAutofit/>
          </a:bodyPr>
          <a:lstStyle>
            <a:lvl1pPr marL="0" indent="0">
              <a:buNone/>
              <a:defRPr sz="2000" baseline="0">
                <a:latin typeface="Arial" panose="020B0604020202020204" pitchFamily="34" charset="0"/>
              </a:defRPr>
            </a:lvl1pPr>
          </a:lstStyle>
          <a:p>
            <a:pPr lvl="0"/>
            <a:r>
              <a:rPr lang="en-GB" dirty="0" smtClean="0"/>
              <a:t>Name of meeting and place followed by date on a separate line</a:t>
            </a:r>
            <a:endParaRPr lang="en-GB" dirty="0"/>
          </a:p>
        </p:txBody>
      </p:sp>
      <p:cxnSp>
        <p:nvCxnSpPr>
          <p:cNvPr id="23" name="Straight Connector 22"/>
          <p:cNvCxnSpPr/>
          <p:nvPr userDrawn="1"/>
        </p:nvCxnSpPr>
        <p:spPr>
          <a:xfrm flipV="1">
            <a:off x="309594" y="471584"/>
            <a:ext cx="8208912" cy="5088"/>
          </a:xfrm>
          <a:prstGeom prst="line">
            <a:avLst/>
          </a:prstGeom>
          <a:ln>
            <a:solidFill>
              <a:srgbClr val="8E95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495871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tietoarkisto_logo_vaaka_fi_swe_eng.wmf"/>
          <p:cNvPicPr>
            <a:picLocks noChangeAspect="1"/>
          </p:cNvPicPr>
          <p:nvPr/>
        </p:nvPicPr>
        <p:blipFill>
          <a:blip r:embed="rId2" cstate="print"/>
          <a:srcRect/>
          <a:stretch>
            <a:fillRect/>
          </a:stretch>
        </p:blipFill>
        <p:spPr bwMode="auto">
          <a:xfrm>
            <a:off x="214313" y="195263"/>
            <a:ext cx="2212975" cy="430212"/>
          </a:xfrm>
          <a:prstGeom prst="rect">
            <a:avLst/>
          </a:prstGeom>
          <a:noFill/>
          <a:ln w="9525">
            <a:noFill/>
            <a:miter lim="800000"/>
            <a:headEnd/>
            <a:tailEnd/>
          </a:ln>
        </p:spPr>
      </p:pic>
      <p:sp>
        <p:nvSpPr>
          <p:cNvPr id="2" name="Title 1"/>
          <p:cNvSpPr>
            <a:spLocks noGrp="1"/>
          </p:cNvSpPr>
          <p:nvPr>
            <p:ph type="title"/>
          </p:nvPr>
        </p:nvSpPr>
        <p:spPr>
          <a:xfrm>
            <a:off x="457200" y="1080000"/>
            <a:ext cx="3008313" cy="82080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80000"/>
            <a:ext cx="5111750" cy="5046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04480"/>
            <a:ext cx="3008313" cy="41216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0"/>
          </p:nvPr>
        </p:nvSpPr>
        <p:spPr/>
        <p:txBody>
          <a:bodyPr/>
          <a:lstStyle>
            <a:lvl1pPr>
              <a:defRPr/>
            </a:lvl1pPr>
          </a:lstStyle>
          <a:p>
            <a:fld id="{BB556BD8-EC40-4CE6-BD54-854697A321D5}" type="slidenum">
              <a:rPr lang="en-US"/>
              <a:pPr/>
              <a:t>‹N°›</a:t>
            </a:fld>
            <a:endParaRPr lang="en-US"/>
          </a:p>
        </p:txBody>
      </p:sp>
      <p:sp>
        <p:nvSpPr>
          <p:cNvPr id="7" name="Footer Placeholder 7"/>
          <p:cNvSpPr>
            <a:spLocks noGrp="1"/>
          </p:cNvSpPr>
          <p:nvPr>
            <p:ph type="ftr" sz="quarter" idx="11"/>
          </p:nvPr>
        </p:nvSpPr>
        <p:spPr/>
        <p:txBody>
          <a:bodyPr/>
          <a:lstStyle>
            <a:lvl1pPr>
              <a:defRPr/>
            </a:lvl1pPr>
          </a:lstStyle>
          <a:p>
            <a:pPr>
              <a:defRPr/>
            </a:pPr>
            <a:r>
              <a:rPr lang="en-US">
                <a:solidFill>
                  <a:prstClr val="white"/>
                </a:solidFill>
              </a:rPr>
              <a:t>Yhteiskuntatieteen tietoarkisto | www.fsd.uta.fi</a:t>
            </a:r>
          </a:p>
          <a:p>
            <a:pPr>
              <a:defRPr/>
            </a:pPr>
            <a:endParaRPr lang="en-US">
              <a:solidFill>
                <a:prstClr val="white"/>
              </a:solidFill>
            </a:endParaRPr>
          </a:p>
        </p:txBody>
      </p:sp>
    </p:spTree>
    <p:extLst>
      <p:ext uri="{BB962C8B-B14F-4D97-AF65-F5344CB8AC3E}">
        <p14:creationId xmlns:p14="http://schemas.microsoft.com/office/powerpoint/2010/main" xmlns="" val="269407040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tietoarkisto_logo_vaaka_fi_swe_eng.wmf"/>
          <p:cNvPicPr>
            <a:picLocks noChangeAspect="1"/>
          </p:cNvPicPr>
          <p:nvPr/>
        </p:nvPicPr>
        <p:blipFill>
          <a:blip r:embed="rId2" cstate="print"/>
          <a:srcRect/>
          <a:stretch>
            <a:fillRect/>
          </a:stretch>
        </p:blipFill>
        <p:spPr bwMode="auto">
          <a:xfrm>
            <a:off x="214313" y="195263"/>
            <a:ext cx="2212975" cy="430212"/>
          </a:xfrm>
          <a:prstGeom prst="rect">
            <a:avLst/>
          </a:prstGeom>
          <a:noFill/>
          <a:ln w="9525">
            <a:noFill/>
            <a:miter lim="800000"/>
            <a:headEnd/>
            <a:tailEnd/>
          </a:ln>
        </p:spPr>
      </p:pic>
      <p:sp>
        <p:nvSpPr>
          <p:cNvPr id="2" name="Title 1"/>
          <p:cNvSpPr>
            <a:spLocks noGrp="1"/>
          </p:cNvSpPr>
          <p:nvPr>
            <p:ph type="title"/>
          </p:nvPr>
        </p:nvSpPr>
        <p:spPr>
          <a:xfrm>
            <a:off x="1792288" y="498624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50400"/>
            <a:ext cx="5486400" cy="396282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55298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0"/>
          </p:nvPr>
        </p:nvSpPr>
        <p:spPr/>
        <p:txBody>
          <a:bodyPr/>
          <a:lstStyle>
            <a:lvl1pPr>
              <a:defRPr/>
            </a:lvl1pPr>
          </a:lstStyle>
          <a:p>
            <a:fld id="{A2CDA038-A0CD-4BFB-AB2E-5A989E81FBF5}" type="slidenum">
              <a:rPr lang="en-US"/>
              <a:pPr/>
              <a:t>‹N°›</a:t>
            </a:fld>
            <a:endParaRPr lang="en-US"/>
          </a:p>
        </p:txBody>
      </p:sp>
      <p:sp>
        <p:nvSpPr>
          <p:cNvPr id="7" name="Footer Placeholder 7"/>
          <p:cNvSpPr>
            <a:spLocks noGrp="1"/>
          </p:cNvSpPr>
          <p:nvPr>
            <p:ph type="ftr" sz="quarter" idx="11"/>
          </p:nvPr>
        </p:nvSpPr>
        <p:spPr/>
        <p:txBody>
          <a:bodyPr/>
          <a:lstStyle>
            <a:lvl1pPr>
              <a:defRPr/>
            </a:lvl1pPr>
          </a:lstStyle>
          <a:p>
            <a:pPr>
              <a:defRPr/>
            </a:pPr>
            <a:r>
              <a:rPr lang="en-US">
                <a:solidFill>
                  <a:prstClr val="white"/>
                </a:solidFill>
              </a:rPr>
              <a:t>Yhteiskuntatieteen tietoarkisto | www.fsd.uta.fi</a:t>
            </a:r>
          </a:p>
          <a:p>
            <a:pPr>
              <a:defRPr/>
            </a:pPr>
            <a:endParaRPr lang="en-US">
              <a:solidFill>
                <a:prstClr val="white"/>
              </a:solidFill>
            </a:endParaRPr>
          </a:p>
        </p:txBody>
      </p:sp>
    </p:spTree>
    <p:extLst>
      <p:ext uri="{BB962C8B-B14F-4D97-AF65-F5344CB8AC3E}">
        <p14:creationId xmlns:p14="http://schemas.microsoft.com/office/powerpoint/2010/main" xmlns="" val="243663708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tietoarkisto_logo_vaaka_fi_swe_eng.wmf"/>
          <p:cNvPicPr>
            <a:picLocks noChangeAspect="1"/>
          </p:cNvPicPr>
          <p:nvPr/>
        </p:nvPicPr>
        <p:blipFill>
          <a:blip r:embed="rId2" cstate="print"/>
          <a:srcRect/>
          <a:stretch>
            <a:fillRect/>
          </a:stretch>
        </p:blipFill>
        <p:spPr bwMode="auto">
          <a:xfrm>
            <a:off x="214313" y="195263"/>
            <a:ext cx="2212975" cy="430212"/>
          </a:xfrm>
          <a:prstGeom prst="rect">
            <a:avLst/>
          </a:prstGeom>
          <a:noFill/>
          <a:ln w="9525">
            <a:noFill/>
            <a:miter lim="800000"/>
            <a:headEnd/>
            <a:tailEnd/>
          </a:ln>
        </p:spPr>
      </p:pic>
      <p:sp>
        <p:nvSpPr>
          <p:cNvPr id="2" name="Title 1"/>
          <p:cNvSpPr>
            <a:spLocks noGrp="1"/>
          </p:cNvSpPr>
          <p:nvPr>
            <p:ph type="title"/>
          </p:nvPr>
        </p:nvSpPr>
        <p:spPr/>
        <p:txBody>
          <a:bodyPr ancho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E74C6576-2C61-446F-8A86-3F2A0110C063}" type="slidenum">
              <a:rPr lang="en-US"/>
              <a:pPr/>
              <a:t>‹N°›</a:t>
            </a:fld>
            <a:endParaRPr lang="en-US"/>
          </a:p>
        </p:txBody>
      </p:sp>
      <p:sp>
        <p:nvSpPr>
          <p:cNvPr id="6" name="Footer Placeholder 6"/>
          <p:cNvSpPr>
            <a:spLocks noGrp="1"/>
          </p:cNvSpPr>
          <p:nvPr>
            <p:ph type="ftr" sz="quarter" idx="11"/>
          </p:nvPr>
        </p:nvSpPr>
        <p:spPr/>
        <p:txBody>
          <a:bodyPr/>
          <a:lstStyle>
            <a:lvl1pPr>
              <a:defRPr/>
            </a:lvl1pPr>
          </a:lstStyle>
          <a:p>
            <a:pPr>
              <a:defRPr/>
            </a:pPr>
            <a:r>
              <a:rPr lang="en-US">
                <a:solidFill>
                  <a:prstClr val="white"/>
                </a:solidFill>
              </a:rPr>
              <a:t>Yhteiskuntatieteen tietoarkisto | www.fsd.uta.fi</a:t>
            </a:r>
          </a:p>
          <a:p>
            <a:pPr>
              <a:defRPr/>
            </a:pPr>
            <a:endParaRPr lang="en-US">
              <a:solidFill>
                <a:prstClr val="white"/>
              </a:solidFill>
            </a:endParaRPr>
          </a:p>
        </p:txBody>
      </p:sp>
    </p:spTree>
    <p:extLst>
      <p:ext uri="{BB962C8B-B14F-4D97-AF65-F5344CB8AC3E}">
        <p14:creationId xmlns:p14="http://schemas.microsoft.com/office/powerpoint/2010/main" xmlns="" val="386217578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tietoarkisto_logo_vaaka_fi_swe_eng.wmf"/>
          <p:cNvPicPr>
            <a:picLocks noChangeAspect="1"/>
          </p:cNvPicPr>
          <p:nvPr/>
        </p:nvPicPr>
        <p:blipFill>
          <a:blip r:embed="rId2" cstate="print"/>
          <a:srcRect/>
          <a:stretch>
            <a:fillRect/>
          </a:stretch>
        </p:blipFill>
        <p:spPr bwMode="auto">
          <a:xfrm>
            <a:off x="214313" y="195263"/>
            <a:ext cx="2212975" cy="430212"/>
          </a:xfrm>
          <a:prstGeom prst="rect">
            <a:avLst/>
          </a:prstGeom>
          <a:noFill/>
          <a:ln w="9525">
            <a:noFill/>
            <a:miter lim="800000"/>
            <a:headEnd/>
            <a:tailEnd/>
          </a:ln>
        </p:spPr>
      </p:pic>
      <p:sp>
        <p:nvSpPr>
          <p:cNvPr id="2" name="Vertical Title 1"/>
          <p:cNvSpPr>
            <a:spLocks noGrp="1"/>
          </p:cNvSpPr>
          <p:nvPr>
            <p:ph type="title" orient="vert"/>
          </p:nvPr>
        </p:nvSpPr>
        <p:spPr>
          <a:xfrm>
            <a:off x="7421468" y="941760"/>
            <a:ext cx="1545816" cy="5287680"/>
          </a:xfrm>
        </p:spPr>
        <p:txBody>
          <a:bodyPr vert="eaVert" ancho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941760"/>
            <a:ext cx="6532285" cy="51844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6D13328-FD9C-40CD-8DAA-562E1A8A9784}" type="slidenum">
              <a:rPr lang="en-US"/>
              <a:pPr/>
              <a:t>‹N°›</a:t>
            </a:fld>
            <a:endParaRPr lang="en-US"/>
          </a:p>
        </p:txBody>
      </p:sp>
      <p:sp>
        <p:nvSpPr>
          <p:cNvPr id="6" name="Footer Placeholder 6"/>
          <p:cNvSpPr>
            <a:spLocks noGrp="1"/>
          </p:cNvSpPr>
          <p:nvPr>
            <p:ph type="ftr" sz="quarter" idx="11"/>
          </p:nvPr>
        </p:nvSpPr>
        <p:spPr/>
        <p:txBody>
          <a:bodyPr/>
          <a:lstStyle>
            <a:lvl1pPr>
              <a:defRPr/>
            </a:lvl1pPr>
          </a:lstStyle>
          <a:p>
            <a:pPr>
              <a:defRPr/>
            </a:pPr>
            <a:r>
              <a:rPr lang="en-US">
                <a:solidFill>
                  <a:prstClr val="white"/>
                </a:solidFill>
              </a:rPr>
              <a:t>Yhteiskuntatieteen tietoarkisto | www.fsd.uta.fi</a:t>
            </a:r>
          </a:p>
          <a:p>
            <a:pPr>
              <a:defRPr/>
            </a:pPr>
            <a:endParaRPr lang="en-US">
              <a:solidFill>
                <a:prstClr val="white"/>
              </a:solidFill>
            </a:endParaRPr>
          </a:p>
        </p:txBody>
      </p:sp>
    </p:spTree>
    <p:extLst>
      <p:ext uri="{BB962C8B-B14F-4D97-AF65-F5344CB8AC3E}">
        <p14:creationId xmlns:p14="http://schemas.microsoft.com/office/powerpoint/2010/main" xmlns="" val="4585656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UKD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0" y="260648"/>
            <a:ext cx="8229600" cy="1143000"/>
          </a:xfrm>
        </p:spPr>
        <p:txBody>
          <a:bodyPr>
            <a:normAutofit/>
          </a:bodyPr>
          <a:lstStyle>
            <a:lvl1pPr algn="l">
              <a:defRPr sz="3500">
                <a:latin typeface="Arial" panose="020B0604020202020204" pitchFamily="34" charset="0"/>
              </a:defRPr>
            </a:lvl1pPr>
          </a:lstStyle>
          <a:p>
            <a:r>
              <a:rPr lang="en-US" dirty="0" smtClean="0"/>
              <a:t>Slide title here (sentence case)</a:t>
            </a:r>
            <a:endParaRPr lang="en-GB" dirty="0"/>
          </a:p>
        </p:txBody>
      </p:sp>
      <p:sp>
        <p:nvSpPr>
          <p:cNvPr id="3" name="Content Placeholder 2"/>
          <p:cNvSpPr>
            <a:spLocks noGrp="1"/>
          </p:cNvSpPr>
          <p:nvPr>
            <p:ph idx="1" hasCustomPrompt="1"/>
          </p:nvPr>
        </p:nvSpPr>
        <p:spPr>
          <a:xfrm>
            <a:off x="285225" y="1643459"/>
            <a:ext cx="8229600" cy="5141168"/>
          </a:xfrm>
        </p:spPr>
        <p:txBody>
          <a:bodyPr/>
          <a:lstStyle>
            <a:lvl1pPr>
              <a:defRPr sz="2400" baseline="0">
                <a:latin typeface="Arial" panose="020B0604020202020204" pitchFamily="34" charset="0"/>
              </a:defRPr>
            </a:lvl1pPr>
            <a:lvl2pPr marL="742950" indent="-285750">
              <a:buFont typeface="Arial" pitchFamily="34" charset="0"/>
              <a:buChar char="•"/>
              <a:defRPr sz="2000" baseline="0">
                <a:latin typeface="Arial" panose="020B0604020202020204" pitchFamily="34" charset="0"/>
              </a:defRPr>
            </a:lvl2pPr>
            <a:lvl3pPr marL="1257300" indent="-342900">
              <a:buFont typeface="Arial" pitchFamily="34" charset="0"/>
              <a:buChar char="•"/>
              <a:defRPr sz="1800" baseline="0">
                <a:latin typeface="Arial" panose="020B0604020202020204" pitchFamily="34" charset="0"/>
              </a:defRPr>
            </a:lvl3pPr>
          </a:lstStyle>
          <a:p>
            <a:r>
              <a:rPr lang="en-GB" dirty="0" smtClean="0"/>
              <a:t>Bullet points are in sentence case (24pt </a:t>
            </a:r>
            <a:r>
              <a:rPr lang="en-GB" dirty="0" err="1" smtClean="0"/>
              <a:t>Museo</a:t>
            </a:r>
            <a:r>
              <a:rPr lang="en-GB" dirty="0" smtClean="0"/>
              <a:t> Sans)</a:t>
            </a:r>
          </a:p>
          <a:p>
            <a:pPr lvl="1"/>
            <a:r>
              <a:rPr lang="en-US" dirty="0" smtClean="0"/>
              <a:t>Even second level points</a:t>
            </a:r>
          </a:p>
          <a:p>
            <a:pPr lvl="2"/>
            <a:r>
              <a:rPr lang="en-US" dirty="0" smtClean="0"/>
              <a:t>Third level</a:t>
            </a:r>
          </a:p>
        </p:txBody>
      </p:sp>
      <p:pic>
        <p:nvPicPr>
          <p:cNvPr id="7" name="Picture 6" descr="I:\Publicity\OpenAccess\UKDataService\TestArea\bit1.png"/>
          <p:cNvPicPr>
            <a:picLocks noChangeAspect="1" noChangeArrowheads="1"/>
          </p:cNvPicPr>
          <p:nvPr userDrawn="1"/>
        </p:nvPicPr>
        <p:blipFill rotWithShape="1">
          <a:blip r:embed="rId2" cstate="print"/>
          <a:srcRect r="88382"/>
          <a:stretch/>
        </p:blipFill>
        <p:spPr bwMode="auto">
          <a:xfrm>
            <a:off x="8604448" y="-1683568"/>
            <a:ext cx="539552" cy="6858000"/>
          </a:xfrm>
          <a:prstGeom prst="rect">
            <a:avLst/>
          </a:prstGeom>
          <a:noFill/>
        </p:spPr>
      </p:pic>
      <p:pic>
        <p:nvPicPr>
          <p:cNvPr id="8" name="Picture 2" descr="I:\Publicity\OpenAccess\UKDataService\Logos\UK_Data_Service_Logos\Web_Screen\Primary_logo\UKDS_Logo_RGB.jpg"/>
          <p:cNvPicPr>
            <a:picLocks noChangeAspect="1" noChangeArrowheads="1"/>
          </p:cNvPicPr>
          <p:nvPr userDrawn="1"/>
        </p:nvPicPr>
        <p:blipFill>
          <a:blip r:embed="rId3" cstate="print"/>
          <a:srcRect/>
          <a:stretch>
            <a:fillRect/>
          </a:stretch>
        </p:blipFill>
        <p:spPr bwMode="auto">
          <a:xfrm>
            <a:off x="7596336" y="6021288"/>
            <a:ext cx="1265137" cy="763339"/>
          </a:xfrm>
          <a:prstGeom prst="rect">
            <a:avLst/>
          </a:prstGeom>
          <a:noFill/>
        </p:spPr>
      </p:pic>
      <p:cxnSp>
        <p:nvCxnSpPr>
          <p:cNvPr id="10" name="Straight Connector 9"/>
          <p:cNvCxnSpPr/>
          <p:nvPr userDrawn="1"/>
        </p:nvCxnSpPr>
        <p:spPr>
          <a:xfrm flipV="1">
            <a:off x="309594" y="471584"/>
            <a:ext cx="8208912" cy="5088"/>
          </a:xfrm>
          <a:prstGeom prst="line">
            <a:avLst/>
          </a:prstGeom>
          <a:ln>
            <a:solidFill>
              <a:srgbClr val="8E95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0981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KDS FINAL">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516687" y="1588"/>
            <a:ext cx="26273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Content Placeholder 8"/>
          <p:cNvSpPr>
            <a:spLocks noGrp="1"/>
          </p:cNvSpPr>
          <p:nvPr>
            <p:ph sz="quarter" idx="14" hasCustomPrompt="1"/>
          </p:nvPr>
        </p:nvSpPr>
        <p:spPr>
          <a:xfrm>
            <a:off x="467544" y="2420888"/>
            <a:ext cx="5040313" cy="576064"/>
          </a:xfrm>
        </p:spPr>
        <p:txBody>
          <a:bodyPr/>
          <a:lstStyle>
            <a:lvl1pPr marL="0" indent="0">
              <a:buNone/>
              <a:defRPr baseline="0">
                <a:solidFill>
                  <a:schemeClr val="tx1"/>
                </a:solidFill>
                <a:latin typeface="Arial" panose="020B0604020202020204" pitchFamily="34" charset="0"/>
              </a:defRPr>
            </a:lvl1pPr>
          </a:lstStyle>
          <a:p>
            <a:pPr lvl="0"/>
            <a:r>
              <a:rPr lang="en-GB" dirty="0" smtClean="0"/>
              <a:t>Contact details:</a:t>
            </a:r>
          </a:p>
        </p:txBody>
      </p:sp>
      <p:sp>
        <p:nvSpPr>
          <p:cNvPr id="11" name="Content Placeholder 10"/>
          <p:cNvSpPr>
            <a:spLocks noGrp="1"/>
          </p:cNvSpPr>
          <p:nvPr>
            <p:ph sz="quarter" idx="15" hasCustomPrompt="1"/>
          </p:nvPr>
        </p:nvSpPr>
        <p:spPr>
          <a:xfrm>
            <a:off x="468313" y="3213100"/>
            <a:ext cx="5040312" cy="576263"/>
          </a:xfrm>
        </p:spPr>
        <p:txBody>
          <a:bodyPr/>
          <a:lstStyle>
            <a:lvl1pPr marL="0" indent="0">
              <a:buNone/>
              <a:defRPr baseline="0">
                <a:latin typeface="Arial" panose="020B0604020202020204" pitchFamily="34" charset="0"/>
              </a:defRPr>
            </a:lvl1pPr>
          </a:lstStyle>
          <a:p>
            <a:pPr lvl="0"/>
            <a:r>
              <a:rPr lang="en-GB" dirty="0" smtClean="0"/>
              <a:t>Name</a:t>
            </a:r>
            <a:endParaRPr lang="en-GB" dirty="0"/>
          </a:p>
        </p:txBody>
      </p:sp>
      <p:cxnSp>
        <p:nvCxnSpPr>
          <p:cNvPr id="6" name="Straight Connector 5"/>
          <p:cNvCxnSpPr/>
          <p:nvPr userDrawn="1"/>
        </p:nvCxnSpPr>
        <p:spPr>
          <a:xfrm flipV="1">
            <a:off x="309594" y="471584"/>
            <a:ext cx="8208912" cy="5088"/>
          </a:xfrm>
          <a:prstGeom prst="line">
            <a:avLst/>
          </a:prstGeom>
          <a:ln>
            <a:solidFill>
              <a:srgbClr val="8E959C"/>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16" hasCustomPrompt="1"/>
          </p:nvPr>
        </p:nvSpPr>
        <p:spPr>
          <a:xfrm>
            <a:off x="468313" y="4076700"/>
            <a:ext cx="5040312" cy="720725"/>
          </a:xfrm>
        </p:spPr>
        <p:txBody>
          <a:bodyPr/>
          <a:lstStyle>
            <a:lvl1pPr marL="0" indent="0">
              <a:buFontTx/>
              <a:buNone/>
              <a:defRPr/>
            </a:lvl1pPr>
          </a:lstStyle>
          <a:p>
            <a:pPr lvl="0"/>
            <a:r>
              <a:rPr lang="en-GB" dirty="0" smtClean="0"/>
              <a:t>Email</a:t>
            </a:r>
            <a:endParaRPr lang="en-GB" dirty="0"/>
          </a:p>
        </p:txBody>
      </p:sp>
      <p:sp>
        <p:nvSpPr>
          <p:cNvPr id="3" name="TextBox 2"/>
          <p:cNvSpPr txBox="1"/>
          <p:nvPr userDrawn="1"/>
        </p:nvSpPr>
        <p:spPr>
          <a:xfrm>
            <a:off x="251520" y="505779"/>
            <a:ext cx="5918590" cy="646331"/>
          </a:xfrm>
          <a:prstGeom prst="rect">
            <a:avLst/>
          </a:prstGeom>
          <a:noFill/>
        </p:spPr>
        <p:txBody>
          <a:bodyPr wrap="square" rtlCol="0">
            <a:spAutoFit/>
          </a:bodyPr>
          <a:lstStyle/>
          <a:p>
            <a:r>
              <a:rPr lang="en-GB" sz="3600" dirty="0" smtClean="0">
                <a:latin typeface="Arial" panose="020B0604020202020204" pitchFamily="34" charset="0"/>
              </a:rPr>
              <a:t>Questions</a:t>
            </a:r>
            <a:endParaRPr lang="en-GB" sz="3600" dirty="0">
              <a:latin typeface="Arial" panose="020B0604020202020204" pitchFamily="34" charset="0"/>
            </a:endParaRPr>
          </a:p>
        </p:txBody>
      </p:sp>
    </p:spTree>
    <p:extLst>
      <p:ext uri="{BB962C8B-B14F-4D97-AF65-F5344CB8AC3E}">
        <p14:creationId xmlns:p14="http://schemas.microsoft.com/office/powerpoint/2010/main" xmlns="" val="40436180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7" descr="tietoarkisto_oranssi_viiva.wmf"/>
          <p:cNvPicPr>
            <a:picLocks noChangeAspect="1"/>
          </p:cNvPicPr>
          <p:nvPr/>
        </p:nvPicPr>
        <p:blipFill>
          <a:blip r:embed="rId3" cstate="print"/>
          <a:srcRect/>
          <a:stretch>
            <a:fillRect/>
          </a:stretch>
        </p:blipFill>
        <p:spPr bwMode="auto">
          <a:xfrm>
            <a:off x="2232025" y="4189413"/>
            <a:ext cx="4679950" cy="23812"/>
          </a:xfrm>
          <a:prstGeom prst="rect">
            <a:avLst/>
          </a:prstGeom>
          <a:noFill/>
          <a:ln w="9525">
            <a:noFill/>
            <a:miter lim="800000"/>
            <a:headEnd/>
            <a:tailEnd/>
          </a:ln>
        </p:spPr>
      </p:pic>
      <p:pic>
        <p:nvPicPr>
          <p:cNvPr id="5" name="Picture 8" descr="tietoarkisto_logo_vaaka_fi_swe_eng.wmf"/>
          <p:cNvPicPr>
            <a:picLocks noChangeAspect="1"/>
          </p:cNvPicPr>
          <p:nvPr/>
        </p:nvPicPr>
        <p:blipFill>
          <a:blip r:embed="rId4" cstate="print"/>
          <a:srcRect/>
          <a:stretch>
            <a:fillRect/>
          </a:stretch>
        </p:blipFill>
        <p:spPr bwMode="auto">
          <a:xfrm>
            <a:off x="2781300" y="5653088"/>
            <a:ext cx="3578225" cy="695325"/>
          </a:xfrm>
          <a:prstGeom prst="rect">
            <a:avLst/>
          </a:prstGeom>
          <a:noFill/>
          <a:ln w="9525">
            <a:noFill/>
            <a:miter lim="800000"/>
            <a:headEnd/>
            <a:tailEnd/>
          </a:ln>
        </p:spPr>
      </p:pic>
      <p:sp>
        <p:nvSpPr>
          <p:cNvPr id="2" name="Title 1"/>
          <p:cNvSpPr>
            <a:spLocks noGrp="1"/>
          </p:cNvSpPr>
          <p:nvPr>
            <p:ph type="ctrTitle"/>
          </p:nvPr>
        </p:nvSpPr>
        <p:spPr>
          <a:xfrm>
            <a:off x="2168116" y="2646908"/>
            <a:ext cx="4807768" cy="1470025"/>
          </a:xfrm>
        </p:spPr>
        <p:txBody>
          <a:bodyPr anchor="b">
            <a:normAutofit/>
          </a:bodyPr>
          <a:lstStyle>
            <a:lvl1pPr>
              <a:lnSpc>
                <a:spcPts val="4100"/>
              </a:lnSpc>
              <a:defRPr sz="4000" b="1" i="0">
                <a:solidFill>
                  <a:srgbClr val="009FE3"/>
                </a:solidFill>
                <a:latin typeface="PT Sans"/>
              </a:defRPr>
            </a:lvl1pPr>
          </a:lstStyle>
          <a:p>
            <a:r>
              <a:rPr lang="en-US" smtClean="0"/>
              <a:t>Click to edit Master title style</a:t>
            </a:r>
            <a:endParaRPr lang="en-US" dirty="0"/>
          </a:p>
        </p:txBody>
      </p:sp>
      <p:sp>
        <p:nvSpPr>
          <p:cNvPr id="3" name="Subtitle 2"/>
          <p:cNvSpPr>
            <a:spLocks noGrp="1"/>
          </p:cNvSpPr>
          <p:nvPr>
            <p:ph type="subTitle" idx="1"/>
          </p:nvPr>
        </p:nvSpPr>
        <p:spPr>
          <a:xfrm>
            <a:off x="2168116" y="4338991"/>
            <a:ext cx="4807768" cy="469670"/>
          </a:xfrm>
          <a:prstGeom prst="rect">
            <a:avLst/>
          </a:prstGeom>
        </p:spPr>
        <p:txBody>
          <a:bodyPr>
            <a:normAutofit/>
          </a:bodyPr>
          <a:lstStyle>
            <a:lvl1pPr marL="0" indent="0" algn="ctr">
              <a:buNone/>
              <a:defRPr sz="1200" cap="all">
                <a:solidFill>
                  <a:srgbClr val="0059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149651357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tietoarkisto_logo_vaaka_fi_swe_eng.wmf"/>
          <p:cNvPicPr>
            <a:picLocks noChangeAspect="1"/>
          </p:cNvPicPr>
          <p:nvPr/>
        </p:nvPicPr>
        <p:blipFill>
          <a:blip r:embed="rId2" cstate="print"/>
          <a:srcRect/>
          <a:stretch>
            <a:fillRect/>
          </a:stretch>
        </p:blipFill>
        <p:spPr bwMode="auto">
          <a:xfrm>
            <a:off x="214313" y="195263"/>
            <a:ext cx="2212975" cy="430212"/>
          </a:xfrm>
          <a:prstGeom prst="rect">
            <a:avLst/>
          </a:prstGeom>
          <a:noFill/>
          <a:ln w="9525">
            <a:noFill/>
            <a:miter lim="800000"/>
            <a:headEnd/>
            <a:tailEnd/>
          </a:ln>
        </p:spPr>
      </p:pic>
      <p:sp>
        <p:nvSpPr>
          <p:cNvPr id="2" name="Title 1"/>
          <p:cNvSpPr>
            <a:spLocks noGrp="1"/>
          </p:cNvSpPr>
          <p:nvPr>
            <p:ph type="title"/>
          </p:nvPr>
        </p:nvSpPr>
        <p:spPr>
          <a:xfrm>
            <a:off x="578164" y="966480"/>
            <a:ext cx="7987672" cy="947931"/>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578164" y="2085004"/>
            <a:ext cx="7987672" cy="2206758"/>
          </a:xfrm>
        </p:spPr>
        <p:txBody>
          <a:bodyPr tIns="0">
            <a:spAutoFit/>
          </a:bodyPr>
          <a:lstStyle>
            <a:lvl1pPr marL="234000" indent="-234000">
              <a:spcBef>
                <a:spcPts val="600"/>
              </a:spcBef>
              <a:buSzPct val="81000"/>
              <a:buFontTx/>
              <a:buBlip>
                <a:blip r:embed="rId3"/>
              </a:buBlip>
              <a:defRPr sz="2800" kern="1200" spc="0" normalizeH="0"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5D654550-EEBB-4743-8671-768396550AE1}" type="slidenum">
              <a:rPr lang="en-US"/>
              <a:pPr/>
              <a:t>‹N°›</a:t>
            </a:fld>
            <a:endParaRPr lang="en-US"/>
          </a:p>
        </p:txBody>
      </p:sp>
      <p:sp>
        <p:nvSpPr>
          <p:cNvPr id="6" name="Footer Placeholder 6"/>
          <p:cNvSpPr>
            <a:spLocks noGrp="1"/>
          </p:cNvSpPr>
          <p:nvPr>
            <p:ph type="ftr" sz="quarter" idx="11"/>
          </p:nvPr>
        </p:nvSpPr>
        <p:spPr/>
        <p:txBody>
          <a:bodyPr/>
          <a:lstStyle>
            <a:lvl1pPr>
              <a:defRPr/>
            </a:lvl1pPr>
          </a:lstStyle>
          <a:p>
            <a:pPr>
              <a:defRPr/>
            </a:pPr>
            <a:r>
              <a:rPr lang="en-US">
                <a:solidFill>
                  <a:prstClr val="white"/>
                </a:solidFill>
              </a:rPr>
              <a:t>Yhteiskuntatieteen tietoarkisto | www.fsd.uta.fi</a:t>
            </a:r>
          </a:p>
          <a:p>
            <a:pPr>
              <a:defRPr/>
            </a:pPr>
            <a:endParaRPr lang="en-US">
              <a:solidFill>
                <a:prstClr val="white"/>
              </a:solidFill>
            </a:endParaRPr>
          </a:p>
        </p:txBody>
      </p:sp>
    </p:spTree>
    <p:extLst>
      <p:ext uri="{BB962C8B-B14F-4D97-AF65-F5344CB8AC3E}">
        <p14:creationId xmlns:p14="http://schemas.microsoft.com/office/powerpoint/2010/main" xmlns="" val="203150180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tietoarkisto_logo_vaaka_fi_swe_eng.wmf"/>
          <p:cNvPicPr>
            <a:picLocks noChangeAspect="1"/>
          </p:cNvPicPr>
          <p:nvPr/>
        </p:nvPicPr>
        <p:blipFill>
          <a:blip r:embed="rId2" cstate="print"/>
          <a:srcRect/>
          <a:stretch>
            <a:fillRect/>
          </a:stretch>
        </p:blipFill>
        <p:spPr bwMode="auto">
          <a:xfrm>
            <a:off x="214313" y="195263"/>
            <a:ext cx="2212975" cy="430212"/>
          </a:xfrm>
          <a:prstGeom prst="rect">
            <a:avLst/>
          </a:prstGeom>
          <a:noFill/>
          <a:ln w="9525">
            <a:noFill/>
            <a:miter lim="800000"/>
            <a:headEnd/>
            <a:tailEnd/>
          </a:ln>
        </p:spPr>
      </p:pic>
      <p:sp>
        <p:nvSpPr>
          <p:cNvPr id="2" name="Title 1"/>
          <p:cNvSpPr>
            <a:spLocks noGrp="1"/>
          </p:cNvSpPr>
          <p:nvPr>
            <p:ph type="title"/>
          </p:nvPr>
        </p:nvSpPr>
        <p:spPr>
          <a:xfrm>
            <a:off x="457200" y="966481"/>
            <a:ext cx="8229600" cy="76152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814400"/>
            <a:ext cx="4038600" cy="43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14400"/>
            <a:ext cx="4038600" cy="43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0"/>
          </p:nvPr>
        </p:nvSpPr>
        <p:spPr/>
        <p:txBody>
          <a:bodyPr/>
          <a:lstStyle>
            <a:lvl1pPr>
              <a:defRPr/>
            </a:lvl1pPr>
          </a:lstStyle>
          <a:p>
            <a:fld id="{D15DE05B-8DCE-4B1E-B3BF-D25EFAE58852}" type="slidenum">
              <a:rPr lang="en-US"/>
              <a:pPr/>
              <a:t>‹N°›</a:t>
            </a:fld>
            <a:endParaRPr lang="en-US"/>
          </a:p>
        </p:txBody>
      </p:sp>
      <p:sp>
        <p:nvSpPr>
          <p:cNvPr id="7" name="Footer Placeholder 7"/>
          <p:cNvSpPr>
            <a:spLocks noGrp="1"/>
          </p:cNvSpPr>
          <p:nvPr>
            <p:ph type="ftr" sz="quarter" idx="11"/>
          </p:nvPr>
        </p:nvSpPr>
        <p:spPr/>
        <p:txBody>
          <a:bodyPr/>
          <a:lstStyle>
            <a:lvl1pPr>
              <a:defRPr/>
            </a:lvl1pPr>
          </a:lstStyle>
          <a:p>
            <a:pPr>
              <a:defRPr/>
            </a:pPr>
            <a:r>
              <a:rPr lang="en-US">
                <a:solidFill>
                  <a:prstClr val="white"/>
                </a:solidFill>
              </a:rPr>
              <a:t>Yhteiskuntatieteen tietoarkisto | www.fsd.uta.fi</a:t>
            </a:r>
          </a:p>
          <a:p>
            <a:pPr>
              <a:defRPr/>
            </a:pPr>
            <a:endParaRPr lang="en-US">
              <a:solidFill>
                <a:prstClr val="white"/>
              </a:solidFill>
            </a:endParaRPr>
          </a:p>
        </p:txBody>
      </p:sp>
    </p:spTree>
    <p:extLst>
      <p:ext uri="{BB962C8B-B14F-4D97-AF65-F5344CB8AC3E}">
        <p14:creationId xmlns:p14="http://schemas.microsoft.com/office/powerpoint/2010/main" xmlns="" val="14369314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tietoarkisto_logo_vaaka_fi_swe_eng.wmf"/>
          <p:cNvPicPr>
            <a:picLocks noChangeAspect="1"/>
          </p:cNvPicPr>
          <p:nvPr/>
        </p:nvPicPr>
        <p:blipFill>
          <a:blip r:embed="rId2" cstate="print"/>
          <a:srcRect/>
          <a:stretch>
            <a:fillRect/>
          </a:stretch>
        </p:blipFill>
        <p:spPr bwMode="auto">
          <a:xfrm>
            <a:off x="214313" y="195263"/>
            <a:ext cx="2212975" cy="430212"/>
          </a:xfrm>
          <a:prstGeom prst="rect">
            <a:avLst/>
          </a:prstGeom>
          <a:noFill/>
          <a:ln w="9525">
            <a:noFill/>
            <a:miter lim="800000"/>
            <a:headEnd/>
            <a:tailEnd/>
          </a:ln>
        </p:spPr>
      </p:pic>
      <p:sp>
        <p:nvSpPr>
          <p:cNvPr id="2" name="Title 1"/>
          <p:cNvSpPr>
            <a:spLocks noGrp="1"/>
          </p:cNvSpPr>
          <p:nvPr>
            <p:ph type="title"/>
          </p:nvPr>
        </p:nvSpPr>
        <p:spPr>
          <a:xfrm>
            <a:off x="457200" y="966481"/>
            <a:ext cx="8229600" cy="726960"/>
          </a:xfrm>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854994"/>
            <a:ext cx="4040188" cy="572846"/>
          </a:xfrm>
        </p:spPr>
        <p:txBody>
          <a:bodyPr wrap="none">
            <a:noAutofit/>
          </a:bodyPr>
          <a:lstStyle>
            <a:lvl1pPr marL="0" indent="0">
              <a:buNone/>
              <a:defRPr sz="2300" b="1" i="0">
                <a:solidFill>
                  <a:srgbClr val="00599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26559"/>
            <a:ext cx="4040188" cy="34996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854994"/>
            <a:ext cx="4041775" cy="572846"/>
          </a:xfrm>
        </p:spPr>
        <p:txBody>
          <a:bodyPr wrap="none">
            <a:noAutofit/>
          </a:bodyPr>
          <a:lstStyle>
            <a:lvl1pPr marL="0" indent="0">
              <a:buNone/>
              <a:defRPr sz="2300" b="1" i="0">
                <a:solidFill>
                  <a:srgbClr val="00599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626559"/>
            <a:ext cx="4041775" cy="34996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8"/>
          <p:cNvSpPr>
            <a:spLocks noGrp="1"/>
          </p:cNvSpPr>
          <p:nvPr>
            <p:ph type="sldNum" sz="quarter" idx="10"/>
          </p:nvPr>
        </p:nvSpPr>
        <p:spPr/>
        <p:txBody>
          <a:bodyPr/>
          <a:lstStyle>
            <a:lvl1pPr>
              <a:defRPr/>
            </a:lvl1pPr>
          </a:lstStyle>
          <a:p>
            <a:fld id="{9FBEAF22-92EF-4E7D-A05A-2DF1B923C2F6}" type="slidenum">
              <a:rPr lang="en-US"/>
              <a:pPr/>
              <a:t>‹N°›</a:t>
            </a:fld>
            <a:endParaRPr lang="en-US"/>
          </a:p>
        </p:txBody>
      </p:sp>
      <p:sp>
        <p:nvSpPr>
          <p:cNvPr id="9" name="Footer Placeholder 9"/>
          <p:cNvSpPr>
            <a:spLocks noGrp="1"/>
          </p:cNvSpPr>
          <p:nvPr>
            <p:ph type="ftr" sz="quarter" idx="11"/>
          </p:nvPr>
        </p:nvSpPr>
        <p:spPr/>
        <p:txBody>
          <a:bodyPr/>
          <a:lstStyle>
            <a:lvl1pPr>
              <a:defRPr/>
            </a:lvl1pPr>
          </a:lstStyle>
          <a:p>
            <a:pPr>
              <a:defRPr/>
            </a:pPr>
            <a:r>
              <a:rPr lang="en-US">
                <a:solidFill>
                  <a:prstClr val="white"/>
                </a:solidFill>
              </a:rPr>
              <a:t>Yhteiskuntatieteen tietoarkisto | www.fsd.uta.fi</a:t>
            </a:r>
          </a:p>
          <a:p>
            <a:pPr>
              <a:defRPr/>
            </a:pPr>
            <a:endParaRPr lang="en-US">
              <a:solidFill>
                <a:prstClr val="white"/>
              </a:solidFill>
            </a:endParaRPr>
          </a:p>
        </p:txBody>
      </p:sp>
    </p:spTree>
    <p:extLst>
      <p:ext uri="{BB962C8B-B14F-4D97-AF65-F5344CB8AC3E}">
        <p14:creationId xmlns:p14="http://schemas.microsoft.com/office/powerpoint/2010/main" xmlns="" val="7681455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tietoarkisto_logo_vaaka_fi_swe_eng.wmf"/>
          <p:cNvPicPr>
            <a:picLocks noChangeAspect="1"/>
          </p:cNvPicPr>
          <p:nvPr/>
        </p:nvPicPr>
        <p:blipFill>
          <a:blip r:embed="rId2" cstate="print"/>
          <a:srcRect/>
          <a:stretch>
            <a:fillRect/>
          </a:stretch>
        </p:blipFill>
        <p:spPr bwMode="auto">
          <a:xfrm>
            <a:off x="214313" y="195263"/>
            <a:ext cx="2212975" cy="430212"/>
          </a:xfrm>
          <a:prstGeom prst="rect">
            <a:avLst/>
          </a:prstGeom>
          <a:noFill/>
          <a:ln w="9525">
            <a:noFill/>
            <a:miter lim="800000"/>
            <a:headEnd/>
            <a:tailEnd/>
          </a:ln>
        </p:spPr>
      </p:pic>
      <p:sp>
        <p:nvSpPr>
          <p:cNvPr id="2" name="Title 1"/>
          <p:cNvSpPr>
            <a:spLocks noGrp="1"/>
          </p:cNvSpPr>
          <p:nvPr>
            <p:ph type="title"/>
          </p:nvPr>
        </p:nvSpPr>
        <p:spPr/>
        <p:txBody>
          <a:bodyPr anchor="t"/>
          <a:lstStyle>
            <a:lvl1pPr algn="l">
              <a:defRPr/>
            </a:lvl1pPr>
          </a:lstStyle>
          <a:p>
            <a:r>
              <a:rPr lang="en-US" smtClean="0"/>
              <a:t>Click to edit Master title style</a:t>
            </a:r>
            <a:endParaRPr lang="en-US"/>
          </a:p>
        </p:txBody>
      </p:sp>
      <p:sp>
        <p:nvSpPr>
          <p:cNvPr id="4" name="Slide Number Placeholder 4"/>
          <p:cNvSpPr>
            <a:spLocks noGrp="1"/>
          </p:cNvSpPr>
          <p:nvPr>
            <p:ph type="sldNum" sz="quarter" idx="10"/>
          </p:nvPr>
        </p:nvSpPr>
        <p:spPr/>
        <p:txBody>
          <a:bodyPr/>
          <a:lstStyle>
            <a:lvl1pPr>
              <a:defRPr/>
            </a:lvl1pPr>
          </a:lstStyle>
          <a:p>
            <a:fld id="{3E9414A5-8B2C-4BE6-8E6E-D0E8D20DD181}" type="slidenum">
              <a:rPr lang="en-US"/>
              <a:pPr/>
              <a:t>‹N°›</a:t>
            </a:fld>
            <a:endParaRPr lang="en-US"/>
          </a:p>
        </p:txBody>
      </p:sp>
      <p:sp>
        <p:nvSpPr>
          <p:cNvPr id="5" name="Footer Placeholder 5"/>
          <p:cNvSpPr>
            <a:spLocks noGrp="1"/>
          </p:cNvSpPr>
          <p:nvPr>
            <p:ph type="ftr" sz="quarter" idx="11"/>
          </p:nvPr>
        </p:nvSpPr>
        <p:spPr/>
        <p:txBody>
          <a:bodyPr/>
          <a:lstStyle>
            <a:lvl1pPr>
              <a:defRPr/>
            </a:lvl1pPr>
          </a:lstStyle>
          <a:p>
            <a:pPr>
              <a:defRPr/>
            </a:pPr>
            <a:r>
              <a:rPr lang="en-US">
                <a:solidFill>
                  <a:prstClr val="white"/>
                </a:solidFill>
              </a:rPr>
              <a:t>Yhteiskuntatieteen tietoarkisto | www.fsd.uta.fi</a:t>
            </a:r>
          </a:p>
          <a:p>
            <a:pPr>
              <a:defRPr/>
            </a:pPr>
            <a:endParaRPr lang="en-US">
              <a:solidFill>
                <a:prstClr val="white"/>
              </a:solidFill>
            </a:endParaRPr>
          </a:p>
        </p:txBody>
      </p:sp>
    </p:spTree>
    <p:extLst>
      <p:ext uri="{BB962C8B-B14F-4D97-AF65-F5344CB8AC3E}">
        <p14:creationId xmlns:p14="http://schemas.microsoft.com/office/powerpoint/2010/main" xmlns="" val="35028045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tietoarkisto_logo_vaaka_fi_swe_eng.wmf"/>
          <p:cNvPicPr>
            <a:picLocks noChangeAspect="1"/>
          </p:cNvPicPr>
          <p:nvPr/>
        </p:nvPicPr>
        <p:blipFill>
          <a:blip r:embed="rId2" cstate="print"/>
          <a:srcRect/>
          <a:stretch>
            <a:fillRect/>
          </a:stretch>
        </p:blipFill>
        <p:spPr bwMode="auto">
          <a:xfrm>
            <a:off x="214313" y="195263"/>
            <a:ext cx="2212975" cy="430212"/>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fld id="{1FA4CFD3-10E8-42C0-B66F-A8400EFB221B}" type="slidenum">
              <a:rPr lang="en-US"/>
              <a:pPr/>
              <a:t>‹N°›</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solidFill>
                  <a:prstClr val="white"/>
                </a:solidFill>
              </a:rPr>
              <a:t>Yhteiskuntatieteen tietoarkisto | www.fsd.uta.fi</a:t>
            </a:r>
          </a:p>
          <a:p>
            <a:pPr>
              <a:defRPr/>
            </a:pPr>
            <a:endParaRPr lang="en-US">
              <a:solidFill>
                <a:prstClr val="white"/>
              </a:solidFill>
            </a:endParaRPr>
          </a:p>
        </p:txBody>
      </p:sp>
    </p:spTree>
    <p:extLst>
      <p:ext uri="{BB962C8B-B14F-4D97-AF65-F5344CB8AC3E}">
        <p14:creationId xmlns:p14="http://schemas.microsoft.com/office/powerpoint/2010/main" xmlns="" val="12922519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9EEFBBAD-C8FA-48BD-A508-1A92C9B4AB4D}" type="datetimeFigureOut">
              <a:rPr lang="en-GB" smtClean="0"/>
              <a:pPr/>
              <a:t>17/10/2015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95EB53F1-2B6B-4145-8690-A00B65B2E438}" type="slidenum">
              <a:rPr lang="en-GB" smtClean="0"/>
              <a:pPr/>
              <a:t>‹N°›</a:t>
            </a:fld>
            <a:endParaRPr lang="en-GB" dirty="0"/>
          </a:p>
        </p:txBody>
      </p:sp>
    </p:spTree>
    <p:extLst>
      <p:ext uri="{BB962C8B-B14F-4D97-AF65-F5344CB8AC3E}">
        <p14:creationId xmlns:p14="http://schemas.microsoft.com/office/powerpoint/2010/main" xmlns="" val="282512926"/>
      </p:ext>
    </p:extLst>
  </p:cSld>
  <p:clrMap bg1="lt1" tx1="dk1" bg2="lt2" tx2="dk2" accent1="accent1" accent2="accent2" accent3="accent3" accent4="accent4" accent5="accent5" accent6="accent6" hlink="hlink" folHlink="folHlink"/>
  <p:sldLayoutIdLst>
    <p:sldLayoutId id="2147483672" r:id="rId1"/>
    <p:sldLayoutId id="2147483650" r:id="rId2"/>
    <p:sldLayoutId id="2147483673" r:id="rId3"/>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66788"/>
            <a:ext cx="8229600" cy="947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2084388"/>
            <a:ext cx="8229600" cy="4041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846888" y="2143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7F7F7F"/>
                </a:solidFill>
                <a:latin typeface="PT Sans" pitchFamily="34" charset="0"/>
              </a:defRPr>
            </a:lvl1pPr>
          </a:lstStyle>
          <a:p>
            <a:pPr defTabSz="457200" fontAlgn="base">
              <a:spcBef>
                <a:spcPct val="0"/>
              </a:spcBef>
              <a:spcAft>
                <a:spcPct val="0"/>
              </a:spcAft>
            </a:pPr>
            <a:fld id="{48184046-1C58-4567-ADFD-E7A44B33C841}" type="slidenum">
              <a:rPr lang="en-US">
                <a:ea typeface="ＭＳ Ｐゴシック" charset="-128"/>
              </a:rPr>
              <a:pPr defTabSz="457200" fontAlgn="base">
                <a:spcBef>
                  <a:spcPct val="0"/>
                </a:spcBef>
                <a:spcAft>
                  <a:spcPct val="0"/>
                </a:spcAft>
              </a:pPr>
              <a:t>‹N°›</a:t>
            </a:fld>
            <a:endParaRPr lang="en-US">
              <a:ea typeface="ＭＳ Ｐゴシック" charset="-128"/>
            </a:endParaRPr>
          </a:p>
        </p:txBody>
      </p:sp>
      <p:sp>
        <p:nvSpPr>
          <p:cNvPr id="7" name="Footer Placeholder 6"/>
          <p:cNvSpPr>
            <a:spLocks noGrp="1"/>
          </p:cNvSpPr>
          <p:nvPr>
            <p:ph type="ftr" sz="quarter" idx="3"/>
          </p:nvPr>
        </p:nvSpPr>
        <p:spPr>
          <a:xfrm>
            <a:off x="4708525" y="6605588"/>
            <a:ext cx="4391025" cy="268287"/>
          </a:xfrm>
          <a:prstGeom prst="rect">
            <a:avLst/>
          </a:prstGeom>
        </p:spPr>
        <p:txBody>
          <a:bodyPr vert="horz" lIns="91440" tIns="45720" rIns="91440" bIns="45720" rtlCol="0" anchor="ctr"/>
          <a:lstStyle>
            <a:lvl1pPr algn="r" fontAlgn="auto">
              <a:spcBef>
                <a:spcPts val="0"/>
              </a:spcBef>
              <a:spcAft>
                <a:spcPts val="0"/>
              </a:spcAft>
              <a:defRPr sz="1200" spc="30" dirty="0" err="1">
                <a:solidFill>
                  <a:schemeClr val="bg1"/>
                </a:solidFill>
                <a:effectLst>
                  <a:outerShdw blurRad="38100" dist="38100" dir="5400000" algn="tl" rotWithShape="0">
                    <a:srgbClr val="000000">
                      <a:alpha val="43000"/>
                    </a:srgbClr>
                  </a:outerShdw>
                </a:effectLst>
                <a:latin typeface="PT Sans"/>
                <a:ea typeface="+mn-ea"/>
                <a:cs typeface="PT Sans"/>
              </a:defRPr>
            </a:lvl1pPr>
          </a:lstStyle>
          <a:p>
            <a:pPr defTabSz="457200">
              <a:defRPr/>
            </a:pPr>
            <a:r>
              <a:rPr lang="en-US">
                <a:solidFill>
                  <a:prstClr val="white"/>
                </a:solidFill>
              </a:rPr>
              <a:t>Yhteiskuntatieteen tietoarkisto | www.fsd.uta.fi</a:t>
            </a:r>
          </a:p>
          <a:p>
            <a:pPr defTabSz="457200">
              <a:defRPr/>
            </a:pPr>
            <a:endParaRPr lang="en-US">
              <a:solidFill>
                <a:prstClr val="white"/>
              </a:solidFill>
            </a:endParaRPr>
          </a:p>
        </p:txBody>
      </p:sp>
      <p:sp>
        <p:nvSpPr>
          <p:cNvPr id="2" name="Date Placeholder 1"/>
          <p:cNvSpPr>
            <a:spLocks noGrp="1"/>
          </p:cNvSpPr>
          <p:nvPr>
            <p:ph type="dt" sz="half" idx="2"/>
          </p:nvPr>
        </p:nvSpPr>
        <p:spPr>
          <a:xfrm>
            <a:off x="71438" y="6475413"/>
            <a:ext cx="2133600" cy="365125"/>
          </a:xfrm>
          <a:prstGeom prst="rect">
            <a:avLst/>
          </a:prstGeom>
        </p:spPr>
        <p:txBody>
          <a:bodyPr vert="horz" wrap="square" lIns="91440" tIns="45720" rIns="91440" bIns="45720" numCol="1" anchor="ctr" anchorCtr="0" compatLnSpc="1">
            <a:prstTxWarp prst="textNoShape">
              <a:avLst/>
            </a:prstTxWarp>
          </a:bodyPr>
          <a:lstStyle>
            <a:lvl1pPr>
              <a:defRPr sz="1100">
                <a:solidFill>
                  <a:schemeClr val="bg1"/>
                </a:solidFill>
                <a:effectLst>
                  <a:outerShdw blurRad="38100" dist="38100" dir="2700000" algn="tl">
                    <a:srgbClr val="C0C0C0"/>
                  </a:outerShdw>
                </a:effectLst>
                <a:latin typeface="PT Sans" pitchFamily="34" charset="0"/>
              </a:defRPr>
            </a:lvl1pPr>
          </a:lstStyle>
          <a:p>
            <a:pPr defTabSz="457200" fontAlgn="base">
              <a:spcBef>
                <a:spcPct val="0"/>
              </a:spcBef>
              <a:spcAft>
                <a:spcPct val="0"/>
              </a:spcAft>
            </a:pPr>
            <a:fld id="{515C7926-F728-497C-AC1B-6E366C51D447}" type="datetimeFigureOut">
              <a:rPr lang="en-US">
                <a:solidFill>
                  <a:prstClr val="white"/>
                </a:solidFill>
                <a:ea typeface="ＭＳ Ｐゴシック" charset="-128"/>
              </a:rPr>
              <a:pPr defTabSz="457200" fontAlgn="base">
                <a:spcBef>
                  <a:spcPct val="0"/>
                </a:spcBef>
                <a:spcAft>
                  <a:spcPct val="0"/>
                </a:spcAft>
              </a:pPr>
              <a:t>10/17/2015</a:t>
            </a:fld>
            <a:endParaRPr lang="en-US">
              <a:solidFill>
                <a:prstClr val="white"/>
              </a:solidFill>
              <a:ea typeface="ＭＳ Ｐゴシック" charset="-128"/>
            </a:endParaRPr>
          </a:p>
        </p:txBody>
      </p:sp>
    </p:spTree>
    <p:extLst>
      <p:ext uri="{BB962C8B-B14F-4D97-AF65-F5344CB8AC3E}">
        <p14:creationId xmlns:p14="http://schemas.microsoft.com/office/powerpoint/2010/main" xmlns="" val="242353493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p:fade/>
  </p:transition>
  <p:timing>
    <p:tnLst>
      <p:par>
        <p:cTn id="1" dur="indefinite" restart="never" nodeType="tmRoot"/>
      </p:par>
    </p:tnLst>
  </p:timing>
  <p:hf hdr="0" dt="0"/>
  <p:txStyles>
    <p:titleStyle>
      <a:lvl1pPr algn="ctr" defTabSz="457200" rtl="0" eaLnBrk="1" fontAlgn="base" hangingPunct="1">
        <a:spcBef>
          <a:spcPct val="0"/>
        </a:spcBef>
        <a:spcAft>
          <a:spcPct val="0"/>
        </a:spcAft>
        <a:defRPr sz="3600" b="1" kern="1200">
          <a:solidFill>
            <a:srgbClr val="009FE3"/>
          </a:solidFill>
          <a:latin typeface="PT Sans"/>
          <a:ea typeface="ＭＳ Ｐゴシック" charset="0"/>
          <a:cs typeface="ＭＳ Ｐゴシック" charset="0"/>
        </a:defRPr>
      </a:lvl1pPr>
      <a:lvl2pPr algn="ctr" defTabSz="457200" rtl="0" eaLnBrk="1" fontAlgn="base" hangingPunct="1">
        <a:spcBef>
          <a:spcPct val="0"/>
        </a:spcBef>
        <a:spcAft>
          <a:spcPct val="0"/>
        </a:spcAft>
        <a:defRPr sz="3600" b="1">
          <a:solidFill>
            <a:srgbClr val="009FE3"/>
          </a:solidFill>
          <a:latin typeface="PT Sans" charset="0"/>
          <a:ea typeface="ＭＳ Ｐゴシック" charset="0"/>
          <a:cs typeface="ＭＳ Ｐゴシック" charset="0"/>
        </a:defRPr>
      </a:lvl2pPr>
      <a:lvl3pPr algn="ctr" defTabSz="457200" rtl="0" eaLnBrk="1" fontAlgn="base" hangingPunct="1">
        <a:spcBef>
          <a:spcPct val="0"/>
        </a:spcBef>
        <a:spcAft>
          <a:spcPct val="0"/>
        </a:spcAft>
        <a:defRPr sz="3600" b="1">
          <a:solidFill>
            <a:srgbClr val="009FE3"/>
          </a:solidFill>
          <a:latin typeface="PT Sans" charset="0"/>
          <a:ea typeface="ＭＳ Ｐゴシック" charset="0"/>
          <a:cs typeface="ＭＳ Ｐゴシック" charset="0"/>
        </a:defRPr>
      </a:lvl3pPr>
      <a:lvl4pPr algn="ctr" defTabSz="457200" rtl="0" eaLnBrk="1" fontAlgn="base" hangingPunct="1">
        <a:spcBef>
          <a:spcPct val="0"/>
        </a:spcBef>
        <a:spcAft>
          <a:spcPct val="0"/>
        </a:spcAft>
        <a:defRPr sz="3600" b="1">
          <a:solidFill>
            <a:srgbClr val="009FE3"/>
          </a:solidFill>
          <a:latin typeface="PT Sans" charset="0"/>
          <a:ea typeface="ＭＳ Ｐゴシック" charset="0"/>
          <a:cs typeface="ＭＳ Ｐゴシック" charset="0"/>
        </a:defRPr>
      </a:lvl4pPr>
      <a:lvl5pPr algn="ctr" defTabSz="457200" rtl="0" eaLnBrk="1" fontAlgn="base" hangingPunct="1">
        <a:spcBef>
          <a:spcPct val="0"/>
        </a:spcBef>
        <a:spcAft>
          <a:spcPct val="0"/>
        </a:spcAft>
        <a:defRPr sz="3600" b="1">
          <a:solidFill>
            <a:srgbClr val="009FE3"/>
          </a:solidFill>
          <a:latin typeface="PT Sans" charset="0"/>
          <a:ea typeface="ＭＳ Ｐゴシック" charset="0"/>
          <a:cs typeface="ＭＳ Ｐゴシック" charset="0"/>
        </a:defRPr>
      </a:lvl5pPr>
      <a:lvl6pPr marL="457200" algn="ctr" defTabSz="457200" rtl="0" eaLnBrk="1" fontAlgn="base" hangingPunct="1">
        <a:spcBef>
          <a:spcPct val="0"/>
        </a:spcBef>
        <a:spcAft>
          <a:spcPct val="0"/>
        </a:spcAft>
        <a:defRPr sz="3600" b="1">
          <a:solidFill>
            <a:srgbClr val="009FE3"/>
          </a:solidFill>
          <a:latin typeface="PT Sans" charset="0"/>
          <a:ea typeface="ＭＳ Ｐゴシック" charset="0"/>
          <a:cs typeface="ＭＳ Ｐゴシック" charset="0"/>
        </a:defRPr>
      </a:lvl6pPr>
      <a:lvl7pPr marL="914400" algn="ctr" defTabSz="457200" rtl="0" eaLnBrk="1" fontAlgn="base" hangingPunct="1">
        <a:spcBef>
          <a:spcPct val="0"/>
        </a:spcBef>
        <a:spcAft>
          <a:spcPct val="0"/>
        </a:spcAft>
        <a:defRPr sz="3600" b="1">
          <a:solidFill>
            <a:srgbClr val="009FE3"/>
          </a:solidFill>
          <a:latin typeface="PT Sans" charset="0"/>
          <a:ea typeface="ＭＳ Ｐゴシック" charset="0"/>
          <a:cs typeface="ＭＳ Ｐゴシック" charset="0"/>
        </a:defRPr>
      </a:lvl7pPr>
      <a:lvl8pPr marL="1371600" algn="ctr" defTabSz="457200" rtl="0" eaLnBrk="1" fontAlgn="base" hangingPunct="1">
        <a:spcBef>
          <a:spcPct val="0"/>
        </a:spcBef>
        <a:spcAft>
          <a:spcPct val="0"/>
        </a:spcAft>
        <a:defRPr sz="3600" b="1">
          <a:solidFill>
            <a:srgbClr val="009FE3"/>
          </a:solidFill>
          <a:latin typeface="PT Sans" charset="0"/>
          <a:ea typeface="ＭＳ Ｐゴシック" charset="0"/>
          <a:cs typeface="ＭＳ Ｐゴシック" charset="0"/>
        </a:defRPr>
      </a:lvl8pPr>
      <a:lvl9pPr marL="1828800" algn="ctr" defTabSz="457200" rtl="0" eaLnBrk="1" fontAlgn="base" hangingPunct="1">
        <a:spcBef>
          <a:spcPct val="0"/>
        </a:spcBef>
        <a:spcAft>
          <a:spcPct val="0"/>
        </a:spcAft>
        <a:defRPr sz="3600" b="1">
          <a:solidFill>
            <a:srgbClr val="009FE3"/>
          </a:solidFill>
          <a:latin typeface="PT San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SzPct val="81000"/>
        <a:buBlip>
          <a:blip r:embed="rId13"/>
        </a:buBlip>
        <a:defRPr sz="3200" kern="1200">
          <a:solidFill>
            <a:srgbClr val="282A30"/>
          </a:solidFill>
          <a:latin typeface="PT Sans"/>
          <a:ea typeface="ＭＳ Ｐゴシック" charset="0"/>
          <a:cs typeface="ＭＳ Ｐゴシック" charset="0"/>
        </a:defRPr>
      </a:lvl1pPr>
      <a:lvl2pPr marL="742950" indent="-285750" algn="l" defTabSz="457200" rtl="0" eaLnBrk="1" fontAlgn="base" hangingPunct="1">
        <a:spcBef>
          <a:spcPct val="20000"/>
        </a:spcBef>
        <a:spcAft>
          <a:spcPct val="0"/>
        </a:spcAft>
        <a:buSzPct val="90000"/>
        <a:buFont typeface="Arial" pitchFamily="34" charset="0"/>
        <a:buChar char="•"/>
        <a:defRPr sz="2800" kern="1200">
          <a:solidFill>
            <a:srgbClr val="282A30"/>
          </a:solidFill>
          <a:latin typeface="PT Sans"/>
          <a:ea typeface="ＭＳ Ｐゴシック" charset="0"/>
          <a:cs typeface="+mn-cs"/>
        </a:defRPr>
      </a:lvl2pPr>
      <a:lvl3pPr marL="1143000" indent="-228600" algn="l" defTabSz="457200" rtl="0" eaLnBrk="1" fontAlgn="base" hangingPunct="1">
        <a:spcBef>
          <a:spcPct val="20000"/>
        </a:spcBef>
        <a:spcAft>
          <a:spcPct val="0"/>
        </a:spcAft>
        <a:buSzPct val="93000"/>
        <a:buFont typeface="Lucida Grande" charset="0"/>
        <a:buChar char="-"/>
        <a:defRPr sz="2400" kern="1200">
          <a:solidFill>
            <a:srgbClr val="282A30"/>
          </a:solidFill>
          <a:latin typeface="PT Sans"/>
          <a:ea typeface="ＭＳ Ｐゴシック" charset="0"/>
          <a:cs typeface="+mn-cs"/>
        </a:defRPr>
      </a:lvl3pPr>
      <a:lvl4pPr marL="1600200" indent="-228600" algn="l" defTabSz="457200" rtl="0" eaLnBrk="1" fontAlgn="base" hangingPunct="1">
        <a:spcBef>
          <a:spcPct val="20000"/>
        </a:spcBef>
        <a:spcAft>
          <a:spcPct val="0"/>
        </a:spcAft>
        <a:buFont typeface="Lucida Grande" charset="0"/>
        <a:buChar char="»"/>
        <a:defRPr sz="2000" kern="1200">
          <a:solidFill>
            <a:srgbClr val="282A30"/>
          </a:solidFill>
          <a:latin typeface="PT Sans"/>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282A30"/>
          </a:solidFill>
          <a:latin typeface="PT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data-archive.ac.uk/about/projects/skos-hass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ukdataservice.ac.uk/about-us/projects/cessda-elsst/details.aspx"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balka@essex.ac.uk"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7848872" cy="2420888"/>
          </a:xfrm>
        </p:spPr>
        <p:txBody>
          <a:bodyPr>
            <a:normAutofit fontScale="90000"/>
          </a:bodyPr>
          <a:lstStyle/>
          <a:p>
            <a:r>
              <a:rPr lang="en-US" b="1" dirty="0"/>
              <a:t>Automatic indexing of a variable/question bank collection using KEA</a:t>
            </a:r>
            <a:r>
              <a:rPr lang="en-GB" b="1" dirty="0"/>
              <a:t/>
            </a:r>
            <a:br>
              <a:rPr lang="en-GB" b="1" dirty="0"/>
            </a:br>
            <a:endParaRPr lang="en-GB" dirty="0"/>
          </a:p>
        </p:txBody>
      </p:sp>
      <p:sp>
        <p:nvSpPr>
          <p:cNvPr id="3" name="Subtitle 2"/>
          <p:cNvSpPr>
            <a:spLocks noGrp="1"/>
          </p:cNvSpPr>
          <p:nvPr>
            <p:ph type="subTitle" idx="1"/>
          </p:nvPr>
        </p:nvSpPr>
        <p:spPr>
          <a:xfrm>
            <a:off x="323528" y="2852936"/>
            <a:ext cx="5544616" cy="1148409"/>
          </a:xfrm>
        </p:spPr>
        <p:txBody>
          <a:bodyPr>
            <a:normAutofit fontScale="77500" lnSpcReduction="20000"/>
          </a:bodyPr>
          <a:lstStyle/>
          <a:p>
            <a:r>
              <a:rPr lang="en-GB" sz="2500" dirty="0" smtClean="0"/>
              <a:t>Lorna </a:t>
            </a:r>
            <a:r>
              <a:rPr lang="en-GB" sz="2500" dirty="0"/>
              <a:t>Balkan  		</a:t>
            </a:r>
            <a:endParaRPr lang="en-GB" sz="2500" dirty="0" smtClean="0"/>
          </a:p>
          <a:p>
            <a:r>
              <a:rPr lang="en-GB" sz="2500" dirty="0" smtClean="0"/>
              <a:t>CESSDA Thesaurus Co-ordination Officer 	</a:t>
            </a:r>
          </a:p>
          <a:p>
            <a:r>
              <a:rPr lang="en-GB" sz="2500" dirty="0" smtClean="0"/>
              <a:t>UK Data Archive		</a:t>
            </a:r>
          </a:p>
          <a:p>
            <a:endParaRPr lang="en-GB" dirty="0"/>
          </a:p>
        </p:txBody>
      </p:sp>
      <p:sp>
        <p:nvSpPr>
          <p:cNvPr id="4" name="Content Placeholder 3"/>
          <p:cNvSpPr>
            <a:spLocks noGrp="1"/>
          </p:cNvSpPr>
          <p:nvPr>
            <p:ph sz="quarter" idx="10"/>
          </p:nvPr>
        </p:nvSpPr>
        <p:spPr>
          <a:xfrm>
            <a:off x="323528" y="4365104"/>
            <a:ext cx="4699248" cy="1439863"/>
          </a:xfrm>
        </p:spPr>
        <p:txBody>
          <a:bodyPr/>
          <a:lstStyle/>
          <a:p>
            <a:r>
              <a:rPr lang="en-GB" b="1" dirty="0"/>
              <a:t>10</a:t>
            </a:r>
            <a:r>
              <a:rPr lang="en-GB" b="1" baseline="30000" dirty="0"/>
              <a:t>th</a:t>
            </a:r>
            <a:r>
              <a:rPr lang="en-GB" b="1" dirty="0"/>
              <a:t> Conference ISKO-France </a:t>
            </a:r>
            <a:r>
              <a:rPr lang="en-GB" b="1" dirty="0" smtClean="0"/>
              <a:t>2015</a:t>
            </a:r>
            <a:r>
              <a:rPr lang="en-GB" dirty="0" smtClean="0"/>
              <a:t> </a:t>
            </a:r>
          </a:p>
          <a:p>
            <a:r>
              <a:rPr lang="en-GB" dirty="0" smtClean="0"/>
              <a:t>5-6 November </a:t>
            </a:r>
            <a:r>
              <a:rPr lang="en-GB" dirty="0"/>
              <a:t>2015</a:t>
            </a:r>
          </a:p>
        </p:txBody>
      </p:sp>
    </p:spTree>
    <p:extLst>
      <p:ext uri="{BB962C8B-B14F-4D97-AF65-F5344CB8AC3E}">
        <p14:creationId xmlns:p14="http://schemas.microsoft.com/office/powerpoint/2010/main" xmlns="" val="1283992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Automatic indexing at UK Data Archive</a:t>
            </a:r>
            <a:endParaRPr lang="en-GB" dirty="0"/>
          </a:p>
        </p:txBody>
      </p:sp>
      <p:sp>
        <p:nvSpPr>
          <p:cNvPr id="3" name="Content Placeholder 2"/>
          <p:cNvSpPr>
            <a:spLocks noGrp="1"/>
          </p:cNvSpPr>
          <p:nvPr>
            <p:ph idx="1"/>
          </p:nvPr>
        </p:nvSpPr>
        <p:spPr/>
        <p:txBody>
          <a:bodyPr/>
          <a:lstStyle/>
          <a:p>
            <a:r>
              <a:rPr lang="fi-FI" dirty="0"/>
              <a:t>e</a:t>
            </a:r>
            <a:r>
              <a:rPr lang="fi-FI" dirty="0" smtClean="0"/>
              <a:t>xperiment conducted as part of JISC-funded SKOS-HASSET project (2012-13)</a:t>
            </a:r>
          </a:p>
          <a:p>
            <a:r>
              <a:rPr lang="fi-FI" dirty="0" smtClean="0"/>
              <a:t>four </a:t>
            </a:r>
            <a:r>
              <a:rPr lang="fi-FI" dirty="0"/>
              <a:t>different corpora used in experiment, </a:t>
            </a:r>
            <a:r>
              <a:rPr lang="fi-FI" dirty="0" smtClean="0"/>
              <a:t>including:</a:t>
            </a:r>
            <a:endParaRPr lang="fi-FI" dirty="0"/>
          </a:p>
          <a:p>
            <a:pPr lvl="1"/>
            <a:r>
              <a:rPr lang="fi-FI" dirty="0"/>
              <a:t>catalogue records</a:t>
            </a:r>
          </a:p>
          <a:p>
            <a:pPr lvl="1"/>
            <a:r>
              <a:rPr lang="fi-FI" dirty="0" smtClean="0"/>
              <a:t>questionnaires</a:t>
            </a:r>
            <a:endParaRPr lang="fi-FI" dirty="0"/>
          </a:p>
          <a:p>
            <a:pPr lvl="1"/>
            <a:r>
              <a:rPr lang="fi-FI" dirty="0"/>
              <a:t>Nesstar </a:t>
            </a:r>
            <a:r>
              <a:rPr lang="fi-FI" dirty="0" smtClean="0"/>
              <a:t>variables/questions</a:t>
            </a:r>
          </a:p>
          <a:p>
            <a:pPr lvl="1"/>
            <a:r>
              <a:rPr lang="fi-FI" dirty="0"/>
              <a:t>s</a:t>
            </a:r>
            <a:r>
              <a:rPr lang="fi-FI" dirty="0" smtClean="0"/>
              <a:t>upport guides/case studies</a:t>
            </a:r>
            <a:endParaRPr lang="fi-FI" dirty="0"/>
          </a:p>
          <a:p>
            <a:r>
              <a:rPr lang="fi-FI" dirty="0"/>
              <a:t>t</a:t>
            </a:r>
            <a:r>
              <a:rPr lang="fi-FI" dirty="0" smtClean="0"/>
              <a:t>his presentation focuses on Nesstar corpus</a:t>
            </a:r>
          </a:p>
          <a:p>
            <a:pPr marL="457200" lvl="1" indent="0">
              <a:buNone/>
            </a:pPr>
            <a:endParaRPr lang="fi-FI" dirty="0" smtClean="0"/>
          </a:p>
          <a:p>
            <a:pPr marL="0" indent="0">
              <a:buNone/>
            </a:pPr>
            <a:endParaRPr lang="fi-FI" dirty="0" smtClean="0"/>
          </a:p>
          <a:p>
            <a:endParaRPr lang="fi-FI" dirty="0" smtClean="0"/>
          </a:p>
          <a:p>
            <a:pPr marL="0" indent="0">
              <a:buNone/>
            </a:pP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7016" y="2492896"/>
            <a:ext cx="19283787" cy="54235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1508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Experimental design</a:t>
            </a:r>
            <a:endParaRPr lang="en-GB" dirty="0"/>
          </a:p>
        </p:txBody>
      </p:sp>
      <p:sp>
        <p:nvSpPr>
          <p:cNvPr id="3" name="Content Placeholder 2"/>
          <p:cNvSpPr>
            <a:spLocks noGrp="1"/>
          </p:cNvSpPr>
          <p:nvPr>
            <p:ph idx="1"/>
          </p:nvPr>
        </p:nvSpPr>
        <p:spPr/>
        <p:txBody>
          <a:bodyPr>
            <a:normAutofit/>
          </a:bodyPr>
          <a:lstStyle/>
          <a:p>
            <a:r>
              <a:rPr lang="en-GB" dirty="0"/>
              <a:t>t</a:t>
            </a:r>
            <a:r>
              <a:rPr lang="en-GB" dirty="0" smtClean="0"/>
              <a:t>he corpus</a:t>
            </a:r>
          </a:p>
          <a:p>
            <a:r>
              <a:rPr lang="en-GB" dirty="0"/>
              <a:t>t</a:t>
            </a:r>
            <a:r>
              <a:rPr lang="en-GB" dirty="0" smtClean="0"/>
              <a:t>he thesaurus</a:t>
            </a:r>
          </a:p>
          <a:p>
            <a:r>
              <a:rPr lang="en-GB" dirty="0"/>
              <a:t>t</a:t>
            </a:r>
            <a:r>
              <a:rPr lang="en-GB" dirty="0" smtClean="0"/>
              <a:t>he automatic indexing tool</a:t>
            </a:r>
          </a:p>
          <a:p>
            <a:r>
              <a:rPr lang="en-GB" dirty="0" smtClean="0"/>
              <a:t>evaluation metrics and methodology</a:t>
            </a:r>
            <a:endParaRPr lang="en-GB" dirty="0"/>
          </a:p>
        </p:txBody>
      </p:sp>
    </p:spTree>
    <p:extLst>
      <p:ext uri="{BB962C8B-B14F-4D97-AF65-F5344CB8AC3E}">
        <p14:creationId xmlns:p14="http://schemas.microsoft.com/office/powerpoint/2010/main" xmlns="" val="2865484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Nesstar</a:t>
            </a:r>
            <a:r>
              <a:rPr lang="en-GB" dirty="0"/>
              <a:t> corpus</a:t>
            </a:r>
          </a:p>
        </p:txBody>
      </p:sp>
      <p:sp>
        <p:nvSpPr>
          <p:cNvPr id="3" name="Content Placeholder 2"/>
          <p:cNvSpPr>
            <a:spLocks noGrp="1"/>
          </p:cNvSpPr>
          <p:nvPr>
            <p:ph idx="1"/>
          </p:nvPr>
        </p:nvSpPr>
        <p:spPr/>
        <p:txBody>
          <a:bodyPr/>
          <a:lstStyle/>
          <a:p>
            <a:r>
              <a:rPr lang="en-US" dirty="0"/>
              <a:t>26,753 variables from 35 datasets were indexed using HASSET </a:t>
            </a:r>
            <a:r>
              <a:rPr lang="en-US" dirty="0" smtClean="0"/>
              <a:t>terms</a:t>
            </a:r>
          </a:p>
          <a:p>
            <a:r>
              <a:rPr lang="en-GB" dirty="0"/>
              <a:t>v</a:t>
            </a:r>
            <a:r>
              <a:rPr lang="en-GB" dirty="0" smtClean="0"/>
              <a:t>ariable label and question text combined:</a:t>
            </a:r>
          </a:p>
          <a:p>
            <a:pPr marL="0" indent="0">
              <a:buNone/>
            </a:pPr>
            <a:r>
              <a:rPr lang="en-GB" dirty="0"/>
              <a:t> </a:t>
            </a:r>
            <a:r>
              <a:rPr lang="en-GB" dirty="0" smtClean="0"/>
              <a:t>    e.g. </a:t>
            </a:r>
            <a:endParaRPr lang="en-GB" dirty="0"/>
          </a:p>
          <a:p>
            <a:pPr marL="400050" lvl="1" indent="0">
              <a:buNone/>
            </a:pPr>
            <a:r>
              <a:rPr lang="en-GB" i="1" dirty="0"/>
              <a:t>[Self-Completion] Suppose two men with a heart condition go on a hospital waiting list at the same time. Both would benefit from an operation. One man does not smoke and the other smokes heavily. Who do you think would get the operation first... the non-smoker, the heavy smoker, or would their smoking habits make no difference</a:t>
            </a:r>
            <a:r>
              <a:rPr lang="en-GB" i="1" dirty="0" smtClean="0"/>
              <a:t>? </a:t>
            </a:r>
            <a:r>
              <a:rPr lang="en-GB" i="1" dirty="0" err="1" smtClean="0"/>
              <a:t>Wld</a:t>
            </a:r>
            <a:r>
              <a:rPr lang="en-GB" i="1" dirty="0" smtClean="0"/>
              <a:t> </a:t>
            </a:r>
            <a:r>
              <a:rPr lang="en-GB" i="1" dirty="0"/>
              <a:t>non-smoker get operation 1st?  Q228a</a:t>
            </a:r>
          </a:p>
          <a:p>
            <a:pPr marL="342900" lvl="1" indent="-342900"/>
            <a:r>
              <a:rPr lang="en-US" sz="2400" dirty="0"/>
              <a:t>the median number of manual keywords assigned per </a:t>
            </a:r>
            <a:r>
              <a:rPr lang="en-US" sz="2400" dirty="0" smtClean="0"/>
              <a:t>example </a:t>
            </a:r>
            <a:r>
              <a:rPr lang="en-US" sz="2400" dirty="0"/>
              <a:t>was 3-4 keywords</a:t>
            </a:r>
          </a:p>
          <a:p>
            <a:pPr marL="400050" lvl="1" indent="0">
              <a:buNone/>
            </a:pPr>
            <a:endParaRPr lang="en-GB" dirty="0"/>
          </a:p>
        </p:txBody>
      </p:sp>
    </p:spTree>
    <p:extLst>
      <p:ext uri="{BB962C8B-B14F-4D97-AF65-F5344CB8AC3E}">
        <p14:creationId xmlns:p14="http://schemas.microsoft.com/office/powerpoint/2010/main" xmlns="" val="1833070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HASSET thesaurus</a:t>
            </a:r>
            <a:endParaRPr lang="en-GB" dirty="0"/>
          </a:p>
        </p:txBody>
      </p:sp>
      <p:sp>
        <p:nvSpPr>
          <p:cNvPr id="3" name="Content Placeholder 2"/>
          <p:cNvSpPr>
            <a:spLocks noGrp="1"/>
          </p:cNvSpPr>
          <p:nvPr>
            <p:ph idx="1"/>
          </p:nvPr>
        </p:nvSpPr>
        <p:spPr>
          <a:xfrm>
            <a:off x="251520" y="1268760"/>
            <a:ext cx="8229600" cy="5141168"/>
          </a:xfrm>
        </p:spPr>
        <p:txBody>
          <a:bodyPr/>
          <a:lstStyle/>
          <a:p>
            <a:r>
              <a:rPr lang="en-GB" dirty="0" smtClean="0"/>
              <a:t>Humanities </a:t>
            </a:r>
            <a:r>
              <a:rPr lang="en-GB" dirty="0"/>
              <a:t>And Social Science Electronic Thesaurus (HASSET) </a:t>
            </a:r>
            <a:endParaRPr lang="en-GB" dirty="0" smtClean="0"/>
          </a:p>
          <a:p>
            <a:r>
              <a:rPr lang="en-GB" dirty="0" smtClean="0"/>
              <a:t>the </a:t>
            </a:r>
            <a:r>
              <a:rPr lang="en-GB" dirty="0"/>
              <a:t>leading British English thesaurus for the social </a:t>
            </a:r>
            <a:r>
              <a:rPr lang="en-GB" dirty="0" smtClean="0"/>
              <a:t>sciences</a:t>
            </a:r>
          </a:p>
          <a:p>
            <a:r>
              <a:rPr lang="en-GB" dirty="0"/>
              <a:t>d</a:t>
            </a:r>
            <a:r>
              <a:rPr lang="en-GB" dirty="0" smtClean="0"/>
              <a:t>eveloped at UK Data Archive for over 30 years</a:t>
            </a:r>
          </a:p>
          <a:p>
            <a:r>
              <a:rPr lang="en-US" dirty="0"/>
              <a:t>currently funded as part of CESSDA-ELSST project, together with its multilingual cousin, the European Language Social Science Thesaurus (ELSST)</a:t>
            </a:r>
          </a:p>
          <a:p>
            <a:pPr marL="0" indent="0">
              <a:buNone/>
            </a:pPr>
            <a:endParaRPr lang="fi-FI" dirty="0" smtClean="0"/>
          </a:p>
          <a:p>
            <a:pPr marL="0" indent="0">
              <a:buNone/>
            </a:pP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7016" y="2492896"/>
            <a:ext cx="19283787" cy="54235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4232" t="9105" r="24593" b="51117"/>
          <a:stretch/>
        </p:blipFill>
        <p:spPr bwMode="auto">
          <a:xfrm>
            <a:off x="1907704" y="4653136"/>
            <a:ext cx="4385187" cy="1917291"/>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503226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HASSET thesaurus</a:t>
            </a:r>
            <a:endParaRPr lang="en-GB" dirty="0"/>
          </a:p>
        </p:txBody>
      </p:sp>
      <p:sp>
        <p:nvSpPr>
          <p:cNvPr id="3" name="Content Placeholder 2"/>
          <p:cNvSpPr>
            <a:spLocks noGrp="1"/>
          </p:cNvSpPr>
          <p:nvPr>
            <p:ph idx="1"/>
          </p:nvPr>
        </p:nvSpPr>
        <p:spPr>
          <a:xfrm>
            <a:off x="395536" y="1268760"/>
            <a:ext cx="8229600" cy="5141168"/>
          </a:xfrm>
        </p:spPr>
        <p:txBody>
          <a:bodyPr>
            <a:normAutofit/>
          </a:bodyPr>
          <a:lstStyle/>
          <a:p>
            <a:r>
              <a:rPr lang="en-GB" dirty="0" smtClean="0"/>
              <a:t>contains usual thesaural relationships:</a:t>
            </a:r>
          </a:p>
          <a:p>
            <a:pPr marL="457200" lvl="1" indent="0">
              <a:buNone/>
            </a:pPr>
            <a:r>
              <a:rPr lang="en-GB" sz="1800" dirty="0"/>
              <a:t>- Preferred </a:t>
            </a:r>
            <a:r>
              <a:rPr lang="en-GB" sz="1800" dirty="0" smtClean="0"/>
              <a:t>terms (</a:t>
            </a:r>
            <a:r>
              <a:rPr lang="en-GB" sz="1800" dirty="0"/>
              <a:t>PTs) 	</a:t>
            </a:r>
            <a:r>
              <a:rPr lang="en-GB" sz="1800" dirty="0" smtClean="0"/>
              <a:t>-</a:t>
            </a:r>
            <a:r>
              <a:rPr lang="en-GB" sz="1800" dirty="0"/>
              <a:t> Broader terms (BTs) </a:t>
            </a:r>
          </a:p>
          <a:p>
            <a:pPr marL="457200" lvl="1" indent="0">
              <a:buNone/>
            </a:pPr>
            <a:r>
              <a:rPr lang="en-GB" sz="1800" dirty="0"/>
              <a:t>- </a:t>
            </a:r>
            <a:r>
              <a:rPr lang="en-GB" sz="1800" dirty="0" smtClean="0"/>
              <a:t>Use For terms (UFs) 	- </a:t>
            </a:r>
            <a:r>
              <a:rPr lang="en-GB" sz="1800" dirty="0"/>
              <a:t>Related </a:t>
            </a:r>
            <a:r>
              <a:rPr lang="en-GB" sz="1800" dirty="0" smtClean="0"/>
              <a:t>terms (RTs)</a:t>
            </a:r>
          </a:p>
          <a:p>
            <a:pPr marL="0" indent="0">
              <a:buNone/>
            </a:pPr>
            <a:endParaRPr lang="en-GB"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3241" t="27115" r="29091" b="27148"/>
          <a:stretch/>
        </p:blipFill>
        <p:spPr bwMode="auto">
          <a:xfrm>
            <a:off x="1619672" y="2564904"/>
            <a:ext cx="5317324" cy="3631744"/>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4175491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HASSET thesaurus</a:t>
            </a:r>
            <a:endParaRPr lang="en-GB" dirty="0"/>
          </a:p>
        </p:txBody>
      </p:sp>
      <p:sp>
        <p:nvSpPr>
          <p:cNvPr id="3" name="Content Placeholder 2"/>
          <p:cNvSpPr>
            <a:spLocks noGrp="1"/>
          </p:cNvSpPr>
          <p:nvPr>
            <p:ph idx="1"/>
          </p:nvPr>
        </p:nvSpPr>
        <p:spPr/>
        <p:txBody>
          <a:bodyPr>
            <a:normAutofit/>
          </a:bodyPr>
          <a:lstStyle/>
          <a:p>
            <a:r>
              <a:rPr lang="en-GB" dirty="0" smtClean="0"/>
              <a:t>at time of experiment, contained </a:t>
            </a:r>
            <a:r>
              <a:rPr lang="en-US" dirty="0" smtClean="0"/>
              <a:t>12,233 terms</a:t>
            </a:r>
          </a:p>
          <a:p>
            <a:r>
              <a:rPr lang="en-US" dirty="0" smtClean="0"/>
              <a:t>geographical terms were excluded from the text mining exercise, leaving a total of 8,830 terms (Preferred and Use For terms)</a:t>
            </a:r>
            <a:endParaRPr lang="en-GB" dirty="0" smtClean="0"/>
          </a:p>
          <a:p>
            <a:pPr marL="0" indent="0">
              <a:buNone/>
            </a:pPr>
            <a:endParaRPr lang="en-GB" dirty="0"/>
          </a:p>
        </p:txBody>
      </p:sp>
    </p:spTree>
    <p:extLst>
      <p:ext uri="{BB962C8B-B14F-4D97-AF65-F5344CB8AC3E}">
        <p14:creationId xmlns:p14="http://schemas.microsoft.com/office/powerpoint/2010/main" xmlns="" val="1681710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KEA</a:t>
            </a:r>
            <a:endParaRPr lang="en-GB" dirty="0"/>
          </a:p>
        </p:txBody>
      </p:sp>
      <p:sp>
        <p:nvSpPr>
          <p:cNvPr id="3" name="Content Placeholder 2"/>
          <p:cNvSpPr>
            <a:spLocks noGrp="1"/>
          </p:cNvSpPr>
          <p:nvPr>
            <p:ph idx="1"/>
          </p:nvPr>
        </p:nvSpPr>
        <p:spPr/>
        <p:txBody>
          <a:bodyPr/>
          <a:lstStyle/>
          <a:p>
            <a:r>
              <a:rPr lang="en-US" dirty="0"/>
              <a:t>Keyword Extraction Algorithm (KEA</a:t>
            </a:r>
            <a:r>
              <a:rPr lang="en-US" dirty="0" smtClean="0"/>
              <a:t>)</a:t>
            </a:r>
          </a:p>
          <a:p>
            <a:r>
              <a:rPr lang="en-US" dirty="0"/>
              <a:t>freely available and has been used extensively for automatic indexing </a:t>
            </a:r>
            <a:endParaRPr lang="en-US" dirty="0" smtClean="0"/>
          </a:p>
          <a:p>
            <a:r>
              <a:rPr lang="en-US" dirty="0"/>
              <a:t>t</a:t>
            </a:r>
            <a:r>
              <a:rPr lang="en-US" dirty="0" smtClean="0"/>
              <a:t>wo main steps:</a:t>
            </a:r>
          </a:p>
          <a:p>
            <a:pPr lvl="1"/>
            <a:r>
              <a:rPr lang="en-US" dirty="0"/>
              <a:t>candidate term </a:t>
            </a:r>
            <a:r>
              <a:rPr lang="en-US" dirty="0" smtClean="0"/>
              <a:t>identification:</a:t>
            </a:r>
          </a:p>
          <a:p>
            <a:pPr lvl="2"/>
            <a:r>
              <a:rPr lang="en-US" dirty="0"/>
              <a:t>a</a:t>
            </a:r>
            <a:r>
              <a:rPr lang="en-US" dirty="0" smtClean="0"/>
              <a:t>pplies stop-words and stemming</a:t>
            </a:r>
          </a:p>
          <a:p>
            <a:pPr lvl="2"/>
            <a:r>
              <a:rPr lang="en-US" dirty="0"/>
              <a:t>m</a:t>
            </a:r>
            <a:r>
              <a:rPr lang="en-US" dirty="0" smtClean="0"/>
              <a:t>aps candidate </a:t>
            </a:r>
            <a:r>
              <a:rPr lang="en-US" dirty="0"/>
              <a:t>terms (n-grams) </a:t>
            </a:r>
            <a:r>
              <a:rPr lang="en-US" dirty="0" smtClean="0"/>
              <a:t>to HASSET PTs</a:t>
            </a:r>
          </a:p>
          <a:p>
            <a:pPr lvl="1"/>
            <a:r>
              <a:rPr lang="en-US" dirty="0"/>
              <a:t>f</a:t>
            </a:r>
            <a:r>
              <a:rPr lang="en-US" dirty="0" smtClean="0"/>
              <a:t>iltering</a:t>
            </a:r>
          </a:p>
          <a:p>
            <a:pPr lvl="2"/>
            <a:r>
              <a:rPr lang="en-US" dirty="0"/>
              <a:t>u</a:t>
            </a:r>
            <a:r>
              <a:rPr lang="en-US" dirty="0" smtClean="0"/>
              <a:t>ses learned model to find most significant keywords based on features such as </a:t>
            </a:r>
            <a:r>
              <a:rPr lang="en-US" dirty="0" err="1" smtClean="0"/>
              <a:t>tf.idf</a:t>
            </a:r>
            <a:r>
              <a:rPr lang="en-US" dirty="0" smtClean="0"/>
              <a:t> </a:t>
            </a:r>
            <a:r>
              <a:rPr lang="en-US" dirty="0"/>
              <a:t>(term frequency-inverse document frequency) </a:t>
            </a:r>
          </a:p>
          <a:p>
            <a:pPr lvl="2"/>
            <a:r>
              <a:rPr lang="en-US" dirty="0"/>
              <a:t>r</a:t>
            </a:r>
            <a:r>
              <a:rPr lang="en-US" dirty="0" smtClean="0"/>
              <a:t>eturns ranked list of keywords</a:t>
            </a:r>
            <a:endParaRPr lang="en-GB" dirty="0"/>
          </a:p>
        </p:txBody>
      </p:sp>
      <p:pic>
        <p:nvPicPr>
          <p:cNvPr id="2050" name="Picture 2" descr="http://www.nzdl.org/Kea/img/kea_log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620688"/>
            <a:ext cx="1990725" cy="10191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59734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 metrics and methodology</a:t>
            </a:r>
            <a:endParaRPr lang="en-GB" dirty="0"/>
          </a:p>
        </p:txBody>
      </p:sp>
      <p:sp>
        <p:nvSpPr>
          <p:cNvPr id="3" name="Content Placeholder 2"/>
          <p:cNvSpPr>
            <a:spLocks noGrp="1"/>
          </p:cNvSpPr>
          <p:nvPr>
            <p:ph idx="1"/>
          </p:nvPr>
        </p:nvSpPr>
        <p:spPr/>
        <p:txBody>
          <a:bodyPr>
            <a:normAutofit/>
          </a:bodyPr>
          <a:lstStyle/>
          <a:p>
            <a:r>
              <a:rPr lang="en-GB" sz="2600" dirty="0" smtClean="0"/>
              <a:t>Nesstar corpus divided into: </a:t>
            </a:r>
          </a:p>
          <a:p>
            <a:pPr lvl="1"/>
            <a:r>
              <a:rPr lang="en-GB" dirty="0" smtClean="0"/>
              <a:t>training corpus (</a:t>
            </a:r>
            <a:r>
              <a:rPr lang="en-US" dirty="0" smtClean="0"/>
              <a:t>80%)</a:t>
            </a:r>
          </a:p>
          <a:p>
            <a:pPr lvl="1"/>
            <a:r>
              <a:rPr lang="en-US" dirty="0" smtClean="0"/>
              <a:t>test </a:t>
            </a:r>
            <a:r>
              <a:rPr lang="en-US" dirty="0"/>
              <a:t>corpus </a:t>
            </a:r>
            <a:r>
              <a:rPr lang="en-US" dirty="0" smtClean="0"/>
              <a:t>(20%)</a:t>
            </a:r>
          </a:p>
          <a:p>
            <a:r>
              <a:rPr lang="en-US" sz="2600" dirty="0"/>
              <a:t>KEA trained on training corpus then applied to test </a:t>
            </a:r>
            <a:r>
              <a:rPr lang="en-US" sz="2600" dirty="0" smtClean="0"/>
              <a:t>corpus</a:t>
            </a:r>
          </a:p>
          <a:p>
            <a:r>
              <a:rPr lang="en-US" sz="2600" dirty="0"/>
              <a:t>t</a:t>
            </a:r>
            <a:r>
              <a:rPr lang="en-US" sz="2600" dirty="0" smtClean="0"/>
              <a:t>hreshold set to 10 keywords per example</a:t>
            </a:r>
          </a:p>
          <a:p>
            <a:r>
              <a:rPr lang="en-US" sz="2600" dirty="0" smtClean="0"/>
              <a:t>evaluation </a:t>
            </a:r>
            <a:r>
              <a:rPr lang="en-US" sz="2600" dirty="0"/>
              <a:t>results reported for test corpus </a:t>
            </a:r>
            <a:r>
              <a:rPr lang="en-US" sz="2600" dirty="0" smtClean="0"/>
              <a:t>only</a:t>
            </a:r>
          </a:p>
          <a:p>
            <a:pPr marL="0" indent="0">
              <a:buNone/>
            </a:pPr>
            <a:endParaRPr lang="en-US" sz="2600" dirty="0"/>
          </a:p>
          <a:p>
            <a:pPr marL="0" indent="0">
              <a:buNone/>
            </a:pPr>
            <a:endParaRPr lang="en-GB" dirty="0"/>
          </a:p>
          <a:p>
            <a:endParaRPr lang="en-GB" dirty="0"/>
          </a:p>
        </p:txBody>
      </p:sp>
    </p:spTree>
    <p:extLst>
      <p:ext uri="{BB962C8B-B14F-4D97-AF65-F5344CB8AC3E}">
        <p14:creationId xmlns:p14="http://schemas.microsoft.com/office/powerpoint/2010/main" xmlns="" val="2091346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 metrics and methodology</a:t>
            </a:r>
            <a:endParaRPr lang="en-GB" dirty="0"/>
          </a:p>
        </p:txBody>
      </p:sp>
      <p:sp>
        <p:nvSpPr>
          <p:cNvPr id="3" name="Content Placeholder 2"/>
          <p:cNvSpPr>
            <a:spLocks noGrp="1"/>
          </p:cNvSpPr>
          <p:nvPr>
            <p:ph idx="1"/>
          </p:nvPr>
        </p:nvSpPr>
        <p:spPr/>
        <p:txBody>
          <a:bodyPr>
            <a:normAutofit/>
          </a:bodyPr>
          <a:lstStyle/>
          <a:p>
            <a:r>
              <a:rPr lang="en-US" sz="2600" dirty="0" smtClean="0"/>
              <a:t>two </a:t>
            </a:r>
            <a:r>
              <a:rPr lang="en-US" sz="2600" dirty="0"/>
              <a:t>types of evaluation:</a:t>
            </a:r>
          </a:p>
          <a:p>
            <a:pPr lvl="1"/>
            <a:r>
              <a:rPr lang="en-US" dirty="0" smtClean="0"/>
              <a:t>automatic</a:t>
            </a:r>
            <a:r>
              <a:rPr lang="en-US" dirty="0"/>
              <a:t>: performed on whole of test corpus</a:t>
            </a:r>
          </a:p>
          <a:p>
            <a:pPr lvl="1"/>
            <a:r>
              <a:rPr lang="en-US" dirty="0" smtClean="0"/>
              <a:t>manual</a:t>
            </a:r>
            <a:r>
              <a:rPr lang="en-US" dirty="0"/>
              <a:t>: performed on 50 examples from test </a:t>
            </a:r>
            <a:r>
              <a:rPr lang="en-US" dirty="0" smtClean="0"/>
              <a:t>corpus</a:t>
            </a:r>
            <a:endParaRPr lang="en-US" sz="2600" dirty="0" smtClean="0"/>
          </a:p>
          <a:p>
            <a:r>
              <a:rPr lang="en-US" sz="2600" dirty="0"/>
              <a:t>b</a:t>
            </a:r>
            <a:r>
              <a:rPr lang="en-US" sz="2600" dirty="0" smtClean="0"/>
              <a:t>oth used standard evaluation metrics of precision and recall</a:t>
            </a:r>
          </a:p>
          <a:p>
            <a:pPr marL="0" indent="0">
              <a:buNone/>
            </a:pPr>
            <a:endParaRPr lang="en-US" sz="2600" dirty="0"/>
          </a:p>
          <a:p>
            <a:pPr marL="0" indent="0">
              <a:buNone/>
            </a:pPr>
            <a:endParaRPr lang="en-GB" dirty="0"/>
          </a:p>
          <a:p>
            <a:endParaRPr lang="en-GB" dirty="0"/>
          </a:p>
        </p:txBody>
      </p:sp>
    </p:spTree>
    <p:extLst>
      <p:ext uri="{BB962C8B-B14F-4D97-AF65-F5344CB8AC3E}">
        <p14:creationId xmlns:p14="http://schemas.microsoft.com/office/powerpoint/2010/main" xmlns="" val="1600237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Precision and recall</a:t>
            </a:r>
            <a:endParaRPr lang="en-GB"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normAutofit fontScale="92500"/>
              </a:bodyPr>
              <a:lstStyle/>
              <a:p>
                <a:endParaRPr lang="en-US" dirty="0" smtClean="0"/>
              </a:p>
              <a:p>
                <a:r>
                  <a:rPr lang="en-US" dirty="0"/>
                  <a:t>precision: </a:t>
                </a:r>
                <a14:m>
                  <m:oMath xmlns:m="http://schemas.openxmlformats.org/officeDocument/2006/math">
                    <m:f>
                      <m:fPr>
                        <m:ctrlPr>
                          <a:rPr lang="en-US" i="1">
                            <a:latin typeface="Cambria Math"/>
                          </a:rPr>
                        </m:ctrlPr>
                      </m:fPr>
                      <m:num>
                        <m:r>
                          <m:rPr>
                            <m:nor/>
                          </m:rPr>
                          <a:rPr lang="en-US" dirty="0"/>
                          <m:t>relevant</m:t>
                        </m:r>
                        <m:r>
                          <m:rPr>
                            <m:nor/>
                          </m:rPr>
                          <a:rPr lang="en-US" dirty="0"/>
                          <m:t> </m:t>
                        </m:r>
                        <m:r>
                          <m:rPr>
                            <m:nor/>
                          </m:rPr>
                          <a:rPr lang="en-US" dirty="0"/>
                          <m:t>keywords</m:t>
                        </m:r>
                        <m:r>
                          <m:rPr>
                            <m:nor/>
                          </m:rPr>
                          <a:rPr lang="en-US" dirty="0"/>
                          <m:t> </m:t>
                        </m:r>
                        <m:r>
                          <m:rPr>
                            <m:nor/>
                          </m:rPr>
                          <a:rPr lang="en-US" dirty="0"/>
                          <m:t>retrieved</m:t>
                        </m:r>
                        <m:r>
                          <m:rPr>
                            <m:nor/>
                          </m:rPr>
                          <a:rPr lang="en-US" dirty="0"/>
                          <m:t> </m:t>
                        </m:r>
                        <m:r>
                          <m:rPr>
                            <m:nor/>
                          </m:rPr>
                          <a:rPr lang="en-US" dirty="0"/>
                          <m:t>by</m:t>
                        </m:r>
                        <m:r>
                          <m:rPr>
                            <m:nor/>
                          </m:rPr>
                          <a:rPr lang="en-US" dirty="0" smtClean="0"/>
                          <m:t> </m:t>
                        </m:r>
                        <m:r>
                          <m:rPr>
                            <m:nor/>
                          </m:rPr>
                          <a:rPr lang="en-US" dirty="0" smtClean="0"/>
                          <m:t>the</m:t>
                        </m:r>
                        <m:r>
                          <m:rPr>
                            <m:nor/>
                          </m:rPr>
                          <a:rPr lang="en-US" dirty="0" smtClean="0"/>
                          <m:t> </m:t>
                        </m:r>
                        <m:r>
                          <m:rPr>
                            <m:nor/>
                          </m:rPr>
                          <a:rPr lang="en-US" dirty="0" smtClean="0"/>
                          <m:t>automatic</m:t>
                        </m:r>
                        <m:r>
                          <m:rPr>
                            <m:nor/>
                          </m:rPr>
                          <a:rPr lang="en-US" dirty="0" smtClean="0"/>
                          <m:t> </m:t>
                        </m:r>
                        <m:r>
                          <m:rPr>
                            <m:nor/>
                          </m:rPr>
                          <a:rPr lang="en-US" dirty="0" smtClean="0"/>
                          <m:t>indexer</m:t>
                        </m:r>
                        <m:r>
                          <m:rPr>
                            <m:nor/>
                          </m:rPr>
                          <a:rPr lang="en-US" dirty="0" smtClean="0"/>
                          <m:t>  </m:t>
                        </m:r>
                      </m:num>
                      <m:den>
                        <m:r>
                          <m:rPr>
                            <m:nor/>
                          </m:rPr>
                          <a:rPr lang="en-US" dirty="0"/>
                          <m:t> </m:t>
                        </m:r>
                        <m:r>
                          <m:rPr>
                            <m:nor/>
                          </m:rPr>
                          <a:rPr lang="en-GB" dirty="0"/>
                          <m:t>total</m:t>
                        </m:r>
                        <m:r>
                          <m:rPr>
                            <m:nor/>
                          </m:rPr>
                          <a:rPr lang="en-GB" dirty="0"/>
                          <m:t> </m:t>
                        </m:r>
                        <m:r>
                          <m:rPr>
                            <m:nor/>
                          </m:rPr>
                          <a:rPr lang="en-GB" dirty="0"/>
                          <m:t>number</m:t>
                        </m:r>
                        <m:r>
                          <m:rPr>
                            <m:nor/>
                          </m:rPr>
                          <a:rPr lang="en-GB" dirty="0"/>
                          <m:t> </m:t>
                        </m:r>
                        <m:r>
                          <m:rPr>
                            <m:nor/>
                          </m:rPr>
                          <a:rPr lang="en-GB" dirty="0"/>
                          <m:t>of</m:t>
                        </m:r>
                        <m:r>
                          <m:rPr>
                            <m:nor/>
                          </m:rPr>
                          <a:rPr lang="en-GB" dirty="0"/>
                          <m:t> </m:t>
                        </m:r>
                        <m:r>
                          <m:rPr>
                            <m:nor/>
                          </m:rPr>
                          <a:rPr lang="en-GB" dirty="0"/>
                          <m:t>k</m:t>
                        </m:r>
                        <m:r>
                          <m:rPr>
                            <m:nor/>
                          </m:rPr>
                          <a:rPr lang="en-US" dirty="0"/>
                          <m:t>eywords</m:t>
                        </m:r>
                        <m:r>
                          <m:rPr>
                            <m:nor/>
                          </m:rPr>
                          <a:rPr lang="en-US" dirty="0"/>
                          <m:t> </m:t>
                        </m:r>
                        <m:r>
                          <m:rPr>
                            <m:nor/>
                          </m:rPr>
                          <a:rPr lang="en-US" dirty="0"/>
                          <m:t>retrieved</m:t>
                        </m:r>
                        <m:r>
                          <m:rPr>
                            <m:nor/>
                          </m:rPr>
                          <a:rPr lang="en-US" dirty="0"/>
                          <m:t> </m:t>
                        </m:r>
                        <m:r>
                          <m:rPr>
                            <m:nor/>
                          </m:rPr>
                          <a:rPr lang="en-US" dirty="0"/>
                          <m:t>by</m:t>
                        </m:r>
                        <m:r>
                          <m:rPr>
                            <m:nor/>
                          </m:rPr>
                          <a:rPr lang="en-US" dirty="0"/>
                          <m:t> </m:t>
                        </m:r>
                        <m:r>
                          <m:rPr>
                            <m:nor/>
                          </m:rPr>
                          <a:rPr lang="en-US" dirty="0"/>
                          <m:t>the</m:t>
                        </m:r>
                        <m:r>
                          <m:rPr>
                            <m:nor/>
                          </m:rPr>
                          <a:rPr lang="en-US" dirty="0"/>
                          <m:t> </m:t>
                        </m:r>
                        <m:r>
                          <m:rPr>
                            <m:nor/>
                          </m:rPr>
                          <a:rPr lang="en-US" dirty="0"/>
                          <m:t>automatic</m:t>
                        </m:r>
                        <m:r>
                          <m:rPr>
                            <m:nor/>
                          </m:rPr>
                          <a:rPr lang="en-US" dirty="0"/>
                          <m:t> </m:t>
                        </m:r>
                        <m:r>
                          <m:rPr>
                            <m:nor/>
                          </m:rPr>
                          <a:rPr lang="en-US" dirty="0"/>
                          <m:t>indexer</m:t>
                        </m:r>
                      </m:den>
                    </m:f>
                  </m:oMath>
                </a14:m>
                <a:endParaRPr lang="en-US" dirty="0"/>
              </a:p>
              <a:p>
                <a:pPr lvl="0"/>
                <a:endParaRPr lang="en-US" dirty="0"/>
              </a:p>
              <a:p>
                <a:pPr lvl="0"/>
                <a:r>
                  <a:rPr lang="en-US" dirty="0"/>
                  <a:t>r</a:t>
                </a:r>
                <a:r>
                  <a:rPr lang="en-US" dirty="0" smtClean="0"/>
                  <a:t>ecall</a:t>
                </a:r>
                <a:r>
                  <a:rPr lang="en-US" dirty="0"/>
                  <a:t>: </a:t>
                </a:r>
                <a14:m>
                  <m:oMath xmlns:m="http://schemas.openxmlformats.org/officeDocument/2006/math">
                    <m:f>
                      <m:fPr>
                        <m:ctrlPr>
                          <a:rPr lang="en-US" i="1">
                            <a:latin typeface="Cambria Math"/>
                          </a:rPr>
                        </m:ctrlPr>
                      </m:fPr>
                      <m:num>
                        <m:r>
                          <m:rPr>
                            <m:nor/>
                          </m:rPr>
                          <a:rPr lang="en-US" dirty="0"/>
                          <m:t>relevant</m:t>
                        </m:r>
                        <m:r>
                          <m:rPr>
                            <m:nor/>
                          </m:rPr>
                          <a:rPr lang="en-US" dirty="0"/>
                          <m:t> </m:t>
                        </m:r>
                        <m:r>
                          <m:rPr>
                            <m:nor/>
                          </m:rPr>
                          <a:rPr lang="en-US" dirty="0"/>
                          <m:t>keywords</m:t>
                        </m:r>
                        <m:r>
                          <m:rPr>
                            <m:nor/>
                          </m:rPr>
                          <a:rPr lang="en-US" dirty="0"/>
                          <m:t> </m:t>
                        </m:r>
                        <m:r>
                          <m:rPr>
                            <m:nor/>
                          </m:rPr>
                          <a:rPr lang="en-US" dirty="0"/>
                          <m:t>retrieved</m:t>
                        </m:r>
                        <m:r>
                          <m:rPr>
                            <m:nor/>
                          </m:rPr>
                          <a:rPr lang="en-US" dirty="0"/>
                          <m:t> </m:t>
                        </m:r>
                        <m:r>
                          <m:rPr>
                            <m:nor/>
                          </m:rPr>
                          <a:rPr lang="en-US" dirty="0"/>
                          <m:t>by</m:t>
                        </m:r>
                        <m:r>
                          <m:rPr>
                            <m:nor/>
                          </m:rPr>
                          <a:rPr lang="en-US" dirty="0"/>
                          <m:t> </m:t>
                        </m:r>
                        <m:r>
                          <m:rPr>
                            <m:nor/>
                          </m:rPr>
                          <a:rPr lang="en-US" dirty="0"/>
                          <m:t>the</m:t>
                        </m:r>
                        <m:r>
                          <m:rPr>
                            <m:nor/>
                          </m:rPr>
                          <a:rPr lang="en-US" dirty="0"/>
                          <m:t> </m:t>
                        </m:r>
                        <m:r>
                          <m:rPr>
                            <m:nor/>
                          </m:rPr>
                          <a:rPr lang="en-US" dirty="0"/>
                          <m:t>automatic</m:t>
                        </m:r>
                        <m:r>
                          <m:rPr>
                            <m:nor/>
                          </m:rPr>
                          <a:rPr lang="en-US" dirty="0"/>
                          <m:t> </m:t>
                        </m:r>
                        <m:r>
                          <m:rPr>
                            <m:nor/>
                          </m:rPr>
                          <a:rPr lang="en-US" dirty="0"/>
                          <m:t>indexer</m:t>
                        </m:r>
                        <m:r>
                          <m:rPr>
                            <m:nor/>
                          </m:rPr>
                          <a:rPr lang="en-US" dirty="0"/>
                          <m:t>  </m:t>
                        </m:r>
                      </m:num>
                      <m:den>
                        <m:r>
                          <m:rPr>
                            <m:nor/>
                          </m:rPr>
                          <a:rPr lang="en-US" dirty="0"/>
                          <m:t> </m:t>
                        </m:r>
                        <m:r>
                          <m:rPr>
                            <m:nor/>
                          </m:rPr>
                          <a:rPr lang="en-GB" dirty="0"/>
                          <m:t>total</m:t>
                        </m:r>
                        <m:r>
                          <m:rPr>
                            <m:nor/>
                          </m:rPr>
                          <a:rPr lang="en-GB" dirty="0"/>
                          <m:t> </m:t>
                        </m:r>
                        <m:r>
                          <m:rPr>
                            <m:nor/>
                          </m:rPr>
                          <a:rPr lang="en-GB" dirty="0"/>
                          <m:t>number</m:t>
                        </m:r>
                        <m:r>
                          <m:rPr>
                            <m:nor/>
                          </m:rPr>
                          <a:rPr lang="en-GB" dirty="0"/>
                          <m:t> </m:t>
                        </m:r>
                        <m:r>
                          <m:rPr>
                            <m:nor/>
                          </m:rPr>
                          <a:rPr lang="en-GB" dirty="0"/>
                          <m:t>of</m:t>
                        </m:r>
                        <m:r>
                          <m:rPr>
                            <m:nor/>
                          </m:rPr>
                          <a:rPr lang="en-GB" dirty="0"/>
                          <m:t> </m:t>
                        </m:r>
                        <m:r>
                          <m:rPr>
                            <m:nor/>
                          </m:rPr>
                          <a:rPr lang="en-GB" dirty="0"/>
                          <m:t>relevant</m:t>
                        </m:r>
                        <m:r>
                          <m:rPr>
                            <m:nor/>
                          </m:rPr>
                          <a:rPr lang="en-GB" dirty="0"/>
                          <m:t> </m:t>
                        </m:r>
                        <m:r>
                          <m:rPr>
                            <m:nor/>
                          </m:rPr>
                          <a:rPr lang="en-GB" dirty="0"/>
                          <m:t>k</m:t>
                        </m:r>
                        <m:r>
                          <m:rPr>
                            <m:nor/>
                          </m:rPr>
                          <a:rPr lang="en-US" dirty="0"/>
                          <m:t>eyword</m:t>
                        </m:r>
                        <m:r>
                          <m:rPr>
                            <m:nor/>
                          </m:rPr>
                          <a:rPr lang="en-US" dirty="0" smtClean="0"/>
                          <m:t>s</m:t>
                        </m:r>
                      </m:den>
                    </m:f>
                    <m:r>
                      <a:rPr lang="en-US" i="1" dirty="0">
                        <a:latin typeface="Cambria Math"/>
                      </a:rPr>
                      <m:t> </m:t>
                    </m:r>
                  </m:oMath>
                </a14:m>
                <a:endParaRPr lang="en-US" dirty="0" smtClean="0"/>
              </a:p>
              <a:p>
                <a:pPr lvl="0"/>
                <a:endParaRPr lang="en-US" dirty="0"/>
              </a:p>
              <a:p>
                <a:pPr lvl="0"/>
                <a:r>
                  <a:rPr lang="en-US" dirty="0"/>
                  <a:t>f</a:t>
                </a:r>
                <a:r>
                  <a:rPr lang="en-US" dirty="0" smtClean="0"/>
                  <a:t>or automatic evaluation, only exact match between KEA and manually assigned keywords count as “relevant”</a:t>
                </a:r>
              </a:p>
              <a:p>
                <a:endParaRPr lang="en-US" dirty="0"/>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889"/>
                </a:stretch>
              </a:blipFill>
            </p:spPr>
            <p:txBody>
              <a:bodyPr/>
              <a:lstStyle/>
              <a:p>
                <a:r>
                  <a:rPr lang="en-GB">
                    <a:noFill/>
                  </a:rPr>
                  <a:t> </a:t>
                </a:r>
              </a:p>
            </p:txBody>
          </p:sp>
        </mc:Fallback>
      </mc:AlternateContent>
    </p:spTree>
    <p:extLst>
      <p:ext uri="{BB962C8B-B14F-4D97-AF65-F5344CB8AC3E}">
        <p14:creationId xmlns:p14="http://schemas.microsoft.com/office/powerpoint/2010/main" xmlns="" val="839177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sz="3600" dirty="0" smtClean="0"/>
              <a:t>Overview</a:t>
            </a:r>
            <a:endParaRPr lang="en-GB" sz="3600" dirty="0"/>
          </a:p>
        </p:txBody>
      </p:sp>
      <p:sp>
        <p:nvSpPr>
          <p:cNvPr id="9" name="Content Placeholder 8"/>
          <p:cNvSpPr>
            <a:spLocks noGrp="1"/>
          </p:cNvSpPr>
          <p:nvPr>
            <p:ph idx="1"/>
          </p:nvPr>
        </p:nvSpPr>
        <p:spPr/>
        <p:txBody>
          <a:bodyPr>
            <a:normAutofit/>
          </a:bodyPr>
          <a:lstStyle/>
          <a:p>
            <a:pPr lvl="1"/>
            <a:r>
              <a:rPr lang="en-GB" altLang="en-US" sz="2800" dirty="0" smtClean="0">
                <a:latin typeface="Arial" charset="0"/>
              </a:rPr>
              <a:t>indexing at the UK Data Archive</a:t>
            </a:r>
          </a:p>
          <a:p>
            <a:pPr lvl="1"/>
            <a:r>
              <a:rPr lang="en-GB" altLang="en-US" sz="2800" dirty="0">
                <a:latin typeface="Arial" charset="0"/>
              </a:rPr>
              <a:t>a</a:t>
            </a:r>
            <a:r>
              <a:rPr lang="en-GB" altLang="en-US" sz="2800" dirty="0" smtClean="0">
                <a:latin typeface="Arial" charset="0"/>
              </a:rPr>
              <a:t>utomatic indexing experiment</a:t>
            </a:r>
          </a:p>
          <a:p>
            <a:pPr lvl="1"/>
            <a:r>
              <a:rPr lang="en-GB" altLang="en-US" sz="2800" dirty="0">
                <a:latin typeface="Arial" charset="0"/>
              </a:rPr>
              <a:t>e</a:t>
            </a:r>
            <a:r>
              <a:rPr lang="en-GB" altLang="en-US" sz="2800" dirty="0" smtClean="0">
                <a:latin typeface="Arial" charset="0"/>
              </a:rPr>
              <a:t>xperimental design</a:t>
            </a:r>
          </a:p>
          <a:p>
            <a:pPr lvl="1"/>
            <a:r>
              <a:rPr lang="en-GB" altLang="en-US" sz="2800" dirty="0" smtClean="0">
                <a:latin typeface="Arial" charset="0"/>
              </a:rPr>
              <a:t>results</a:t>
            </a:r>
          </a:p>
          <a:p>
            <a:pPr lvl="1"/>
            <a:r>
              <a:rPr lang="en-GB" altLang="en-US" sz="2800" dirty="0">
                <a:latin typeface="Arial" charset="0"/>
              </a:rPr>
              <a:t>c</a:t>
            </a:r>
            <a:r>
              <a:rPr lang="en-GB" altLang="en-US" sz="2800" dirty="0" smtClean="0">
                <a:latin typeface="Arial" charset="0"/>
              </a:rPr>
              <a:t>onclusions and future prospects</a:t>
            </a:r>
          </a:p>
          <a:p>
            <a:pPr lvl="1"/>
            <a:endParaRPr lang="en-GB" altLang="en-US" sz="2800" dirty="0" smtClean="0">
              <a:latin typeface="Arial" charset="0"/>
            </a:endParaRPr>
          </a:p>
          <a:p>
            <a:pPr marL="914400" lvl="2" indent="0">
              <a:buNone/>
            </a:pPr>
            <a:endParaRPr lang="en-GB" altLang="en-US" sz="2800" dirty="0" smtClean="0">
              <a:latin typeface="Arial" charset="0"/>
            </a:endParaRPr>
          </a:p>
          <a:p>
            <a:pPr lvl="2"/>
            <a:endParaRPr lang="en-GB" altLang="en-US" sz="2600" dirty="0">
              <a:latin typeface="Arial" charset="0"/>
            </a:endParaRPr>
          </a:p>
          <a:p>
            <a:pPr marL="914400" lvl="2" indent="0">
              <a:buNone/>
            </a:pPr>
            <a:endParaRPr lang="en-GB" altLang="en-US" sz="2600" dirty="0" smtClean="0">
              <a:latin typeface="Arial" charset="0"/>
            </a:endParaRPr>
          </a:p>
          <a:p>
            <a:pPr marL="914400" lvl="2" indent="0">
              <a:buNone/>
            </a:pPr>
            <a:endParaRPr lang="en-GB" altLang="en-US" sz="2600" dirty="0" smtClean="0">
              <a:latin typeface="Arial" charset="0"/>
            </a:endParaRPr>
          </a:p>
          <a:p>
            <a:pPr marL="914400" lvl="2" indent="0">
              <a:buNone/>
            </a:pPr>
            <a:endParaRPr lang="en-GB" altLang="en-US" sz="2600" dirty="0" smtClean="0">
              <a:latin typeface="Arial" charset="0"/>
            </a:endParaRPr>
          </a:p>
          <a:p>
            <a:pPr marL="914400" lvl="2" indent="0">
              <a:buNone/>
            </a:pPr>
            <a:endParaRPr lang="en-GB" altLang="en-US" sz="2600" dirty="0" smtClean="0">
              <a:latin typeface="Arial" charset="0"/>
            </a:endParaRPr>
          </a:p>
          <a:p>
            <a:pPr lvl="1"/>
            <a:endParaRPr lang="en-GB" altLang="en-US" sz="2800" dirty="0" smtClean="0">
              <a:latin typeface="Arial" charset="0"/>
            </a:endParaRPr>
          </a:p>
          <a:p>
            <a:pPr lvl="1"/>
            <a:endParaRPr lang="en-GB" altLang="en-US" sz="2800" dirty="0" smtClean="0">
              <a:latin typeface="Arial" charset="0"/>
            </a:endParaRPr>
          </a:p>
          <a:p>
            <a:pPr lvl="1"/>
            <a:endParaRPr lang="en-GB" altLang="en-US" sz="2800" dirty="0" smtClean="0">
              <a:latin typeface="Arial" charset="0"/>
            </a:endParaRPr>
          </a:p>
          <a:p>
            <a:pPr marL="457200" lvl="1" indent="0">
              <a:buNone/>
            </a:pPr>
            <a:endParaRPr lang="en-GB" altLang="en-US" sz="2800" dirty="0" smtClean="0">
              <a:latin typeface="Arial" charset="0"/>
            </a:endParaRPr>
          </a:p>
          <a:p>
            <a:pPr marL="457200" lvl="1" indent="0">
              <a:buNone/>
            </a:pPr>
            <a:endParaRPr lang="en-GB" altLang="en-US" sz="2200" dirty="0">
              <a:latin typeface="Arial" charset="0"/>
            </a:endParaRPr>
          </a:p>
          <a:p>
            <a:pPr marL="0" indent="0">
              <a:buNone/>
            </a:pPr>
            <a:endParaRPr lang="en-GB" altLang="en-US" dirty="0">
              <a:latin typeface="Arial" charset="0"/>
            </a:endParaRPr>
          </a:p>
          <a:p>
            <a:pPr marL="0" indent="0">
              <a:buNone/>
            </a:pPr>
            <a:endParaRPr lang="en-GB" dirty="0"/>
          </a:p>
        </p:txBody>
      </p:sp>
    </p:spTree>
    <p:extLst>
      <p:ext uri="{BB962C8B-B14F-4D97-AF65-F5344CB8AC3E}">
        <p14:creationId xmlns:p14="http://schemas.microsoft.com/office/powerpoint/2010/main" xmlns="" val="3868105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Manual evaluation</a:t>
            </a:r>
            <a:endParaRPr lang="en-GB" dirty="0"/>
          </a:p>
        </p:txBody>
      </p:sp>
      <p:sp>
        <p:nvSpPr>
          <p:cNvPr id="3" name="Content Placeholder 2"/>
          <p:cNvSpPr>
            <a:spLocks noGrp="1"/>
          </p:cNvSpPr>
          <p:nvPr>
            <p:ph idx="1"/>
          </p:nvPr>
        </p:nvSpPr>
        <p:spPr/>
        <p:txBody>
          <a:bodyPr/>
          <a:lstStyle/>
          <a:p>
            <a:pPr marL="0" indent="0">
              <a:buNone/>
            </a:pPr>
            <a:r>
              <a:rPr lang="en-US" sz="2600" dirty="0" smtClean="0"/>
              <a:t>evaluators asked </a:t>
            </a:r>
            <a:r>
              <a:rPr lang="en-US" sz="2600" dirty="0"/>
              <a:t>to </a:t>
            </a:r>
            <a:r>
              <a:rPr lang="en-US" sz="2600" dirty="0" smtClean="0"/>
              <a:t>judge: </a:t>
            </a:r>
          </a:p>
          <a:p>
            <a:r>
              <a:rPr lang="en-US" sz="2200" dirty="0" smtClean="0"/>
              <a:t>how </a:t>
            </a:r>
            <a:r>
              <a:rPr lang="en-US" sz="2200" dirty="0"/>
              <a:t>suitable KEA term is for </a:t>
            </a:r>
            <a:r>
              <a:rPr lang="en-US" sz="2200" dirty="0" smtClean="0"/>
              <a:t>indexing:</a:t>
            </a:r>
          </a:p>
          <a:p>
            <a:pPr lvl="2">
              <a:buFont typeface="+mj-lt"/>
              <a:buAutoNum type="alphaLcPeriod"/>
            </a:pPr>
            <a:r>
              <a:rPr lang="en-US" dirty="0"/>
              <a:t>completely suitable</a:t>
            </a:r>
          </a:p>
          <a:p>
            <a:pPr lvl="2">
              <a:buFont typeface="+mj-lt"/>
              <a:buAutoNum type="alphaLcPeriod"/>
            </a:pPr>
            <a:r>
              <a:rPr lang="en-US" dirty="0" smtClean="0"/>
              <a:t>partially </a:t>
            </a:r>
            <a:r>
              <a:rPr lang="en-US" dirty="0"/>
              <a:t>suitable</a:t>
            </a:r>
          </a:p>
          <a:p>
            <a:pPr lvl="2">
              <a:buFont typeface="+mj-lt"/>
              <a:buAutoNum type="alphaLcPeriod"/>
            </a:pPr>
            <a:r>
              <a:rPr lang="en-US" dirty="0"/>
              <a:t>u</a:t>
            </a:r>
            <a:r>
              <a:rPr lang="en-US" dirty="0" smtClean="0"/>
              <a:t>nsuitable</a:t>
            </a:r>
          </a:p>
          <a:p>
            <a:pPr marL="0" lvl="2" indent="0">
              <a:buNone/>
            </a:pPr>
            <a:r>
              <a:rPr lang="en-US" sz="2200" i="1" dirty="0" smtClean="0"/>
              <a:t>both </a:t>
            </a:r>
            <a:r>
              <a:rPr lang="en-US" sz="2200" i="1" dirty="0"/>
              <a:t>‘completely suitable’ and ‘partially suitable’ considered ‘</a:t>
            </a:r>
            <a:r>
              <a:rPr lang="en-US" sz="2200" i="1" dirty="0" smtClean="0"/>
              <a:t>relevant’</a:t>
            </a:r>
          </a:p>
          <a:p>
            <a:pPr marL="342900" lvl="2"/>
            <a:r>
              <a:rPr lang="en-US" sz="2200" dirty="0" smtClean="0"/>
              <a:t>if ‘partially suitable’ or ‘unsuitable’, whether </a:t>
            </a:r>
            <a:r>
              <a:rPr lang="en-US" sz="2200" dirty="0"/>
              <a:t>KEA term:</a:t>
            </a:r>
          </a:p>
          <a:p>
            <a:pPr lvl="2"/>
            <a:r>
              <a:rPr lang="en-US" dirty="0"/>
              <a:t>too broad</a:t>
            </a:r>
          </a:p>
          <a:p>
            <a:pPr lvl="2"/>
            <a:r>
              <a:rPr lang="en-US" dirty="0"/>
              <a:t>too narrow</a:t>
            </a:r>
          </a:p>
          <a:p>
            <a:pPr lvl="2"/>
            <a:r>
              <a:rPr lang="en-US" dirty="0"/>
              <a:t>redundant</a:t>
            </a:r>
          </a:p>
          <a:p>
            <a:pPr lvl="2"/>
            <a:r>
              <a:rPr lang="en-US" dirty="0"/>
              <a:t>completely wrong </a:t>
            </a:r>
            <a:r>
              <a:rPr lang="en-US" dirty="0" smtClean="0"/>
              <a:t>(‘unsuitable’ terms only)</a:t>
            </a:r>
            <a:endParaRPr lang="en-US" dirty="0"/>
          </a:p>
          <a:p>
            <a:endParaRPr lang="en-US" sz="2600" dirty="0" smtClean="0"/>
          </a:p>
          <a:p>
            <a:endParaRPr lang="en-US" sz="2600" dirty="0" smtClean="0"/>
          </a:p>
          <a:p>
            <a:pPr marL="457200" lvl="1" indent="0">
              <a:buNone/>
            </a:pPr>
            <a:endParaRPr lang="en-US" sz="2200" dirty="0" smtClean="0"/>
          </a:p>
        </p:txBody>
      </p:sp>
    </p:spTree>
    <p:extLst>
      <p:ext uri="{BB962C8B-B14F-4D97-AF65-F5344CB8AC3E}">
        <p14:creationId xmlns:p14="http://schemas.microsoft.com/office/powerpoint/2010/main" xmlns="" val="356786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 form</a:t>
            </a:r>
            <a:endParaRPr lang="en-GB" dirty="0"/>
          </a:p>
        </p:txBody>
      </p:sp>
      <p:sp>
        <p:nvSpPr>
          <p:cNvPr id="3" name="Content Placeholder 2"/>
          <p:cNvSpPr>
            <a:spLocks noGrp="1"/>
          </p:cNvSpPr>
          <p:nvPr>
            <p:ph idx="1"/>
          </p:nvPr>
        </p:nvSpPr>
        <p:spPr/>
        <p:txBody>
          <a:bodyPr/>
          <a:lstStyle/>
          <a:p>
            <a:pPr marL="0" indent="0">
              <a:buNone/>
            </a:pPr>
            <a:endParaRPr lang="en-GB" dirty="0"/>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750" y="3005558"/>
            <a:ext cx="8229600" cy="24169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76147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of manual evaluation</a:t>
            </a:r>
            <a:endParaRPr lang="en-GB" dirty="0"/>
          </a:p>
        </p:txBody>
      </p:sp>
      <p:sp>
        <p:nvSpPr>
          <p:cNvPr id="3" name="Content Placeholder 2"/>
          <p:cNvSpPr>
            <a:spLocks noGrp="1"/>
          </p:cNvSpPr>
          <p:nvPr>
            <p:ph idx="1"/>
          </p:nvPr>
        </p:nvSpPr>
        <p:spPr/>
        <p:txBody>
          <a:bodyPr/>
          <a:lstStyle/>
          <a:p>
            <a:r>
              <a:rPr lang="en-GB" dirty="0" smtClean="0"/>
              <a:t>precision: 40%</a:t>
            </a:r>
          </a:p>
          <a:p>
            <a:r>
              <a:rPr lang="en-GB" dirty="0" smtClean="0"/>
              <a:t>recall: 40%</a:t>
            </a:r>
          </a:p>
          <a:p>
            <a:r>
              <a:rPr lang="en-GB" dirty="0"/>
              <a:t>q</a:t>
            </a:r>
            <a:r>
              <a:rPr lang="en-GB" dirty="0" smtClean="0"/>
              <a:t>uestion: what caused errors and could the system performance be improved?</a:t>
            </a:r>
          </a:p>
          <a:p>
            <a:r>
              <a:rPr lang="en-GB" dirty="0"/>
              <a:t>p</a:t>
            </a:r>
            <a:r>
              <a:rPr lang="en-GB" dirty="0" smtClean="0"/>
              <a:t>erformed error analysis</a:t>
            </a:r>
          </a:p>
          <a:p>
            <a:pPr marL="0" indent="0">
              <a:buNone/>
            </a:pPr>
            <a:endParaRPr lang="en-GB" dirty="0"/>
          </a:p>
        </p:txBody>
      </p:sp>
    </p:spTree>
    <p:extLst>
      <p:ext uri="{BB962C8B-B14F-4D97-AF65-F5344CB8AC3E}">
        <p14:creationId xmlns:p14="http://schemas.microsoft.com/office/powerpoint/2010/main" xmlns="" val="2017254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Precision </a:t>
            </a:r>
            <a:r>
              <a:rPr lang="en-GB" dirty="0"/>
              <a:t>e</a:t>
            </a:r>
            <a:r>
              <a:rPr lang="en-GB" dirty="0" smtClean="0"/>
              <a:t>rror analysis</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2524542016"/>
              </p:ext>
            </p:extLst>
          </p:nvPr>
        </p:nvGraphicFramePr>
        <p:xfrm>
          <a:off x="1979710" y="1844822"/>
          <a:ext cx="5400602" cy="1970403"/>
        </p:xfrm>
        <a:graphic>
          <a:graphicData uri="http://schemas.openxmlformats.org/drawingml/2006/table">
            <a:tbl>
              <a:tblPr firstRow="1" bandRow="1">
                <a:tableStyleId>{5C22544A-7EE6-4342-B048-85BDC9FD1C3A}</a:tableStyleId>
              </a:tblPr>
              <a:tblGrid>
                <a:gridCol w="1332149"/>
                <a:gridCol w="1332149"/>
                <a:gridCol w="1332149"/>
                <a:gridCol w="1404155"/>
              </a:tblGrid>
              <a:tr h="1080122">
                <a:tc>
                  <a:txBody>
                    <a:bodyPr/>
                    <a:lstStyle/>
                    <a:p>
                      <a:pPr algn="ctr"/>
                      <a:r>
                        <a:rPr lang="en-GB" dirty="0" smtClean="0"/>
                        <a:t>too broad</a:t>
                      </a:r>
                      <a:endParaRPr lang="en-GB" dirty="0"/>
                    </a:p>
                  </a:txBody>
                  <a:tcPr/>
                </a:tc>
                <a:tc>
                  <a:txBody>
                    <a:bodyPr/>
                    <a:lstStyle/>
                    <a:p>
                      <a:pPr algn="ctr"/>
                      <a:r>
                        <a:rPr lang="en-GB" dirty="0" smtClean="0"/>
                        <a:t>too narrow</a:t>
                      </a:r>
                      <a:endParaRPr lang="en-GB" dirty="0"/>
                    </a:p>
                  </a:txBody>
                  <a:tcPr/>
                </a:tc>
                <a:tc>
                  <a:txBody>
                    <a:bodyPr/>
                    <a:lstStyle/>
                    <a:p>
                      <a:pPr algn="ctr"/>
                      <a:r>
                        <a:rPr lang="en-GB" dirty="0" smtClean="0"/>
                        <a:t>redundant</a:t>
                      </a:r>
                      <a:endParaRPr lang="en-GB" dirty="0"/>
                    </a:p>
                  </a:txBody>
                  <a:tcPr/>
                </a:tc>
                <a:tc>
                  <a:txBody>
                    <a:bodyPr/>
                    <a:lstStyle/>
                    <a:p>
                      <a:pPr algn="ctr"/>
                      <a:r>
                        <a:rPr lang="en-GB" dirty="0" smtClean="0"/>
                        <a:t>completely</a:t>
                      </a:r>
                      <a:r>
                        <a:rPr lang="en-GB" baseline="0" dirty="0" smtClean="0"/>
                        <a:t> wrong</a:t>
                      </a:r>
                      <a:endParaRPr lang="en-GB" dirty="0"/>
                    </a:p>
                  </a:txBody>
                  <a:tcPr/>
                </a:tc>
              </a:tr>
              <a:tr h="890281">
                <a:tc>
                  <a:txBody>
                    <a:bodyPr/>
                    <a:lstStyle/>
                    <a:p>
                      <a:pPr algn="ctr"/>
                      <a:r>
                        <a:rPr lang="en-GB" dirty="0" smtClean="0"/>
                        <a:t>18%</a:t>
                      </a:r>
                      <a:endParaRPr lang="en-GB" dirty="0"/>
                    </a:p>
                  </a:txBody>
                  <a:tcPr/>
                </a:tc>
                <a:tc>
                  <a:txBody>
                    <a:bodyPr/>
                    <a:lstStyle/>
                    <a:p>
                      <a:pPr algn="ctr"/>
                      <a:r>
                        <a:rPr lang="en-GB" dirty="0" smtClean="0"/>
                        <a:t>0%</a:t>
                      </a:r>
                      <a:endParaRPr lang="en-GB" dirty="0"/>
                    </a:p>
                  </a:txBody>
                  <a:tcPr/>
                </a:tc>
                <a:tc>
                  <a:txBody>
                    <a:bodyPr/>
                    <a:lstStyle/>
                    <a:p>
                      <a:pPr algn="ctr"/>
                      <a:r>
                        <a:rPr lang="en-GB" dirty="0" smtClean="0"/>
                        <a:t>3%</a:t>
                      </a:r>
                      <a:endParaRPr lang="en-GB" dirty="0"/>
                    </a:p>
                  </a:txBody>
                  <a:tcPr/>
                </a:tc>
                <a:tc>
                  <a:txBody>
                    <a:bodyPr/>
                    <a:lstStyle/>
                    <a:p>
                      <a:pPr algn="ctr"/>
                      <a:r>
                        <a:rPr lang="en-GB" dirty="0" smtClean="0"/>
                        <a:t>79%</a:t>
                      </a:r>
                      <a:endParaRPr lang="en-GB" dirty="0"/>
                    </a:p>
                  </a:txBody>
                  <a:tcPr/>
                </a:tc>
              </a:tr>
            </a:tbl>
          </a:graphicData>
        </a:graphic>
      </p:graphicFrame>
    </p:spTree>
    <p:extLst>
      <p:ext uri="{BB962C8B-B14F-4D97-AF65-F5344CB8AC3E}">
        <p14:creationId xmlns:p14="http://schemas.microsoft.com/office/powerpoint/2010/main" xmlns="" val="1165261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Redundancy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2577311"/>
              </p:ext>
            </p:extLst>
          </p:nvPr>
        </p:nvGraphicFramePr>
        <p:xfrm>
          <a:off x="1619672" y="2786009"/>
          <a:ext cx="6120680" cy="3797344"/>
        </p:xfrm>
        <a:graphic>
          <a:graphicData uri="http://schemas.openxmlformats.org/drawingml/2006/table">
            <a:tbl>
              <a:tblPr firstRow="1" bandRow="1">
                <a:tableStyleId>{5C22544A-7EE6-4342-B048-85BDC9FD1C3A}</a:tableStyleId>
              </a:tblPr>
              <a:tblGrid>
                <a:gridCol w="3060340"/>
                <a:gridCol w="3060340"/>
              </a:tblGrid>
              <a:tr h="345848">
                <a:tc>
                  <a:txBody>
                    <a:bodyPr/>
                    <a:lstStyle/>
                    <a:p>
                      <a:r>
                        <a:rPr lang="en-GB" dirty="0" smtClean="0"/>
                        <a:t>Manual</a:t>
                      </a:r>
                      <a:r>
                        <a:rPr lang="en-GB" baseline="0" dirty="0" smtClean="0"/>
                        <a:t> keywords</a:t>
                      </a:r>
                      <a:endParaRPr lang="en-GB" dirty="0"/>
                    </a:p>
                  </a:txBody>
                  <a:tcPr/>
                </a:tc>
                <a:tc>
                  <a:txBody>
                    <a:bodyPr/>
                    <a:lstStyle/>
                    <a:p>
                      <a:r>
                        <a:rPr lang="en-GB" dirty="0" smtClean="0"/>
                        <a:t>KEA</a:t>
                      </a:r>
                      <a:endParaRPr lang="en-GB" dirty="0"/>
                    </a:p>
                  </a:txBody>
                  <a:tcPr/>
                </a:tc>
              </a:tr>
              <a:tr h="852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EMPLOYMENT-SPONSORED TRAINING</a:t>
                      </a:r>
                      <a:endParaRPr lang="en-GB" dirty="0" smtClean="0"/>
                    </a:p>
                    <a:p>
                      <a:endParaRPr lang="en-GB" dirty="0"/>
                    </a:p>
                  </a:txBody>
                  <a:tcPr/>
                </a:tc>
                <a:tc>
                  <a:txBody>
                    <a:bodyPr/>
                    <a:lstStyle/>
                    <a:p>
                      <a:r>
                        <a:rPr lang="en-US" sz="1800" kern="1200" dirty="0" smtClean="0">
                          <a:solidFill>
                            <a:srgbClr val="FF0000"/>
                          </a:solidFill>
                          <a:effectLst/>
                          <a:latin typeface="+mn-lt"/>
                          <a:ea typeface="+mn-ea"/>
                          <a:cs typeface="+mn-cs"/>
                        </a:rPr>
                        <a:t>IN-SERVICE TRAINING </a:t>
                      </a:r>
                      <a:endParaRPr lang="en-GB" dirty="0">
                        <a:solidFill>
                          <a:srgbClr val="FF0000"/>
                        </a:solidFill>
                      </a:endParaRPr>
                    </a:p>
                  </a:txBody>
                  <a:tcPr/>
                </a:tc>
              </a:tr>
              <a:tr h="596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APPRENTICESHIPS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rgbClr val="00B050"/>
                          </a:solidFill>
                          <a:effectLst/>
                          <a:latin typeface="+mn-lt"/>
                          <a:ea typeface="+mn-ea"/>
                          <a:cs typeface="+mn-cs"/>
                        </a:rPr>
                        <a:t>TRAINING COURSES</a:t>
                      </a:r>
                      <a:endParaRPr lang="en-GB" baseline="0" dirty="0" smtClean="0">
                        <a:solidFill>
                          <a:srgbClr val="00B050"/>
                        </a:solidFill>
                      </a:endParaRPr>
                    </a:p>
                    <a:p>
                      <a:endParaRPr lang="en-GB" dirty="0"/>
                    </a:p>
                  </a:txBody>
                  <a:tcPr/>
                </a:tc>
              </a:tr>
              <a:tr h="596944">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FURTHER TRAINING</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r>
              <a:tr h="596944">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SHORT COURSES</a:t>
                      </a:r>
                      <a:endParaRPr lang="en-GB" dirty="0" smtClean="0"/>
                    </a:p>
                    <a:p>
                      <a:endParaRPr lang="en-GB" dirty="0"/>
                    </a:p>
                  </a:txBody>
                  <a:tcPr/>
                </a:tc>
              </a:tr>
              <a:tr h="596944">
                <a:tc>
                  <a:txBody>
                    <a:bodyPr/>
                    <a:lstStyle/>
                    <a:p>
                      <a:endParaRPr lang="en-GB" dirty="0"/>
                    </a:p>
                  </a:txBody>
                  <a:tcPr/>
                </a:tc>
                <a:tc>
                  <a:txBody>
                    <a:bodyPr/>
                    <a:lstStyle/>
                    <a:p>
                      <a:r>
                        <a:rPr lang="en-GB" dirty="0" smtClean="0"/>
                        <a:t>EMPLOYMENT</a:t>
                      </a:r>
                      <a:endParaRPr lang="en-GB" dirty="0"/>
                    </a:p>
                  </a:txBody>
                  <a:tcPr/>
                </a:tc>
              </a:tr>
            </a:tbl>
          </a:graphicData>
        </a:graphic>
      </p:graphicFrame>
      <p:sp>
        <p:nvSpPr>
          <p:cNvPr id="5" name="TextBox 4"/>
          <p:cNvSpPr txBox="1"/>
          <p:nvPr/>
        </p:nvSpPr>
        <p:spPr>
          <a:xfrm>
            <a:off x="467544" y="1630541"/>
            <a:ext cx="7632848" cy="923330"/>
          </a:xfrm>
          <a:prstGeom prst="rect">
            <a:avLst/>
          </a:prstGeom>
          <a:noFill/>
        </p:spPr>
        <p:txBody>
          <a:bodyPr wrap="square" rtlCol="0">
            <a:spAutoFit/>
          </a:bodyPr>
          <a:lstStyle/>
          <a:p>
            <a:r>
              <a:rPr lang="en-GB" i="1" dirty="0" smtClean="0"/>
              <a:t>Have </a:t>
            </a:r>
            <a:r>
              <a:rPr lang="en-GB" i="1" dirty="0"/>
              <a:t>you received any on-the-job training in the course of this (job/apprenticeship) 39? YP: Whether received any on the job training in the course of usual work</a:t>
            </a:r>
          </a:p>
        </p:txBody>
      </p:sp>
    </p:spTree>
    <p:extLst>
      <p:ext uri="{BB962C8B-B14F-4D97-AF65-F5344CB8AC3E}">
        <p14:creationId xmlns:p14="http://schemas.microsoft.com/office/powerpoint/2010/main" xmlns="" val="1709167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Reasons for ‘completely wrong’ errors</a:t>
            </a:r>
            <a:endParaRPr lang="en-GB" dirty="0"/>
          </a:p>
        </p:txBody>
      </p:sp>
      <p:sp>
        <p:nvSpPr>
          <p:cNvPr id="3" name="Content Placeholder 2"/>
          <p:cNvSpPr>
            <a:spLocks noGrp="1"/>
          </p:cNvSpPr>
          <p:nvPr>
            <p:ph idx="1"/>
          </p:nvPr>
        </p:nvSpPr>
        <p:spPr/>
        <p:txBody>
          <a:bodyPr>
            <a:normAutofit fontScale="70000" lnSpcReduction="20000"/>
          </a:bodyPr>
          <a:lstStyle/>
          <a:p>
            <a:pPr marL="342900" lvl="1" indent="-342900"/>
            <a:r>
              <a:rPr lang="en-US" sz="3400" dirty="0"/>
              <a:t>over-stemming (39%) </a:t>
            </a:r>
          </a:p>
          <a:p>
            <a:pPr marL="514350" lvl="2" indent="0">
              <a:buNone/>
            </a:pPr>
            <a:r>
              <a:rPr lang="en-US" sz="3600" dirty="0" smtClean="0"/>
              <a:t>      </a:t>
            </a:r>
            <a:r>
              <a:rPr lang="en-US" sz="3400" dirty="0" smtClean="0"/>
              <a:t>e.g. REGULATIONS matched  ‘regularly‘ in:</a:t>
            </a:r>
            <a:endParaRPr lang="en-US" sz="3400" dirty="0"/>
          </a:p>
          <a:p>
            <a:pPr lvl="1"/>
            <a:endParaRPr lang="en-US" dirty="0"/>
          </a:p>
          <a:p>
            <a:pPr marL="971550" lvl="2" indent="0">
              <a:buNone/>
            </a:pPr>
            <a:r>
              <a:rPr lang="en-GB" sz="3200" i="1" dirty="0" smtClean="0"/>
              <a:t>Which </a:t>
            </a:r>
            <a:r>
              <a:rPr lang="en-GB" sz="3200" i="1" dirty="0"/>
              <a:t>of these precautions or forms of </a:t>
            </a:r>
            <a:r>
              <a:rPr lang="en-GB" sz="3200" i="1" dirty="0" smtClean="0"/>
              <a:t>contraception </a:t>
            </a:r>
            <a:r>
              <a:rPr lang="en-GB" sz="3200" i="1" dirty="0"/>
              <a:t>do you use most </a:t>
            </a:r>
            <a:r>
              <a:rPr lang="en-GB" sz="3200" b="1" i="1" dirty="0"/>
              <a:t>regularly</a:t>
            </a:r>
            <a:r>
              <a:rPr lang="en-GB" sz="3200" i="1" dirty="0"/>
              <a:t>? </a:t>
            </a:r>
            <a:r>
              <a:rPr lang="en-GB" sz="3200" i="1" dirty="0" smtClean="0"/>
              <a:t>…</a:t>
            </a:r>
            <a:endParaRPr lang="en-US" sz="3200" i="1" dirty="0"/>
          </a:p>
          <a:p>
            <a:pPr lvl="1"/>
            <a:endParaRPr lang="en-US" dirty="0" smtClean="0"/>
          </a:p>
          <a:p>
            <a:r>
              <a:rPr lang="en-US" sz="3400" dirty="0" smtClean="0"/>
              <a:t>presence </a:t>
            </a:r>
            <a:r>
              <a:rPr lang="en-US" sz="3400" dirty="0"/>
              <a:t>of the term in incidental text (37%) </a:t>
            </a:r>
            <a:endParaRPr lang="en-US" sz="3400" dirty="0" smtClean="0"/>
          </a:p>
          <a:p>
            <a:pPr marL="514350" lvl="2" indent="0">
              <a:buNone/>
            </a:pPr>
            <a:r>
              <a:rPr lang="en-US" sz="3700" dirty="0" smtClean="0"/>
              <a:t>	</a:t>
            </a:r>
            <a:r>
              <a:rPr lang="en-US" sz="3400" dirty="0" smtClean="0"/>
              <a:t>e.g. </a:t>
            </a:r>
            <a:r>
              <a:rPr lang="en-US" sz="3400" dirty="0"/>
              <a:t>LESSONS was assigned </a:t>
            </a:r>
            <a:r>
              <a:rPr lang="en-US" sz="3400" dirty="0" smtClean="0"/>
              <a:t>to:</a:t>
            </a:r>
          </a:p>
          <a:p>
            <a:pPr marL="514350" lvl="2" indent="0">
              <a:buNone/>
            </a:pPr>
            <a:r>
              <a:rPr lang="en-US" sz="3600" dirty="0" smtClean="0"/>
              <a:t> </a:t>
            </a:r>
            <a:endParaRPr lang="en-US" sz="3600" dirty="0"/>
          </a:p>
          <a:p>
            <a:pPr marL="971550" lvl="2" indent="0">
              <a:buNone/>
            </a:pPr>
            <a:r>
              <a:rPr lang="en-US" sz="3100" i="1" dirty="0" smtClean="0"/>
              <a:t>Does your school have times, </a:t>
            </a:r>
            <a:r>
              <a:rPr lang="en-US" sz="3100" b="1" i="1" dirty="0" smtClean="0"/>
              <a:t>either before or after lessons</a:t>
            </a:r>
            <a:r>
              <a:rPr lang="en-US" sz="3100" i="1" dirty="0" smtClean="0"/>
              <a:t>, where you can just drop in to work on your own or with other students rather than with a teacher?</a:t>
            </a:r>
          </a:p>
          <a:p>
            <a:pPr marL="971550" lvl="2" indent="0">
              <a:buNone/>
            </a:pPr>
            <a:endParaRPr lang="en-US" sz="3400" i="1" dirty="0" smtClean="0"/>
          </a:p>
          <a:p>
            <a:pPr marL="971550" lvl="2" indent="0">
              <a:buNone/>
            </a:pPr>
            <a:r>
              <a:rPr lang="en-US" sz="3400" dirty="0" smtClean="0"/>
              <a:t>even </a:t>
            </a:r>
            <a:r>
              <a:rPr lang="en-US" sz="3400" dirty="0"/>
              <a:t>though the question is not about lessons</a:t>
            </a:r>
            <a:endParaRPr lang="en-GB" sz="3400" dirty="0"/>
          </a:p>
          <a:p>
            <a:pPr lvl="0"/>
            <a:endParaRPr lang="en-GB" dirty="0" smtClean="0"/>
          </a:p>
          <a:p>
            <a:pPr marL="0" indent="0">
              <a:buNone/>
            </a:pPr>
            <a:endParaRPr lang="en-GB" dirty="0"/>
          </a:p>
        </p:txBody>
      </p:sp>
    </p:spTree>
    <p:extLst>
      <p:ext uri="{BB962C8B-B14F-4D97-AF65-F5344CB8AC3E}">
        <p14:creationId xmlns:p14="http://schemas.microsoft.com/office/powerpoint/2010/main" xmlns="" val="2418705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Reasons for ‘completely wrong’ errors</a:t>
            </a:r>
            <a:endParaRPr lang="en-GB" dirty="0"/>
          </a:p>
        </p:txBody>
      </p:sp>
      <p:sp>
        <p:nvSpPr>
          <p:cNvPr id="3" name="Content Placeholder 2"/>
          <p:cNvSpPr>
            <a:spLocks noGrp="1"/>
          </p:cNvSpPr>
          <p:nvPr>
            <p:ph idx="1"/>
          </p:nvPr>
        </p:nvSpPr>
        <p:spPr>
          <a:xfrm>
            <a:off x="251520" y="1196752"/>
            <a:ext cx="8229600" cy="5141168"/>
          </a:xfrm>
        </p:spPr>
        <p:txBody>
          <a:bodyPr>
            <a:normAutofit fontScale="92500" lnSpcReduction="20000"/>
          </a:bodyPr>
          <a:lstStyle/>
          <a:p>
            <a:pPr marL="342900" lvl="1" indent="-342900"/>
            <a:r>
              <a:rPr lang="en-US" sz="2600" dirty="0"/>
              <a:t>Homonyms (16%) </a:t>
            </a:r>
          </a:p>
          <a:p>
            <a:pPr marL="0" indent="0">
              <a:buNone/>
            </a:pPr>
            <a:r>
              <a:rPr lang="en-US" sz="2600" dirty="0" smtClean="0"/>
              <a:t>	e.g</a:t>
            </a:r>
            <a:r>
              <a:rPr lang="en-US" sz="2600" dirty="0"/>
              <a:t>. </a:t>
            </a:r>
            <a:r>
              <a:rPr lang="en-US" sz="2600" dirty="0" smtClean="0"/>
              <a:t>SURFING (in HASSET it means sport), </a:t>
            </a:r>
            <a:r>
              <a:rPr lang="en-US" sz="2600" dirty="0"/>
              <a:t>was </a:t>
            </a:r>
            <a:r>
              <a:rPr lang="en-US" sz="2600" dirty="0" smtClean="0"/>
              <a:t>	assigned to:</a:t>
            </a:r>
          </a:p>
          <a:p>
            <a:pPr marL="0" indent="0">
              <a:buNone/>
            </a:pPr>
            <a:endParaRPr lang="en-US" dirty="0" smtClean="0"/>
          </a:p>
          <a:p>
            <a:pPr marL="971550" lvl="2" indent="0">
              <a:lnSpc>
                <a:spcPct val="90000"/>
              </a:lnSpc>
              <a:buNone/>
            </a:pPr>
            <a:r>
              <a:rPr lang="en-GB" sz="2400" i="1" dirty="0"/>
              <a:t>Which of the following types of activities do you use this computer for at home?  Browsing or </a:t>
            </a:r>
            <a:r>
              <a:rPr lang="en-GB" sz="2400" b="1" i="1" dirty="0"/>
              <a:t>surfing the Internet</a:t>
            </a:r>
            <a:r>
              <a:rPr lang="en-GB" sz="2400" i="1" dirty="0"/>
              <a:t>. Activities computers used for - browsing / surfing the internet</a:t>
            </a:r>
          </a:p>
          <a:p>
            <a:pPr marL="914400" lvl="2" indent="0">
              <a:buNone/>
            </a:pPr>
            <a:endParaRPr lang="en-GB" i="1" dirty="0"/>
          </a:p>
          <a:p>
            <a:pPr marL="342900" lvl="1" indent="-342900"/>
            <a:r>
              <a:rPr lang="en-US" sz="2600" dirty="0"/>
              <a:t>Parse error (2%) </a:t>
            </a:r>
          </a:p>
          <a:p>
            <a:pPr marL="0" lvl="0" indent="0">
              <a:buNone/>
            </a:pPr>
            <a:r>
              <a:rPr lang="en-US" sz="2600" dirty="0" smtClean="0"/>
              <a:t>	e.g</a:t>
            </a:r>
            <a:r>
              <a:rPr lang="en-US" sz="2600" dirty="0"/>
              <a:t>. </a:t>
            </a:r>
            <a:r>
              <a:rPr lang="en-US" sz="2600" dirty="0" smtClean="0"/>
              <a:t>SCHOOL </a:t>
            </a:r>
            <a:r>
              <a:rPr lang="en-US" sz="2600" dirty="0"/>
              <a:t>TIME was assigned </a:t>
            </a:r>
            <a:r>
              <a:rPr lang="en-US" sz="2600" dirty="0" smtClean="0"/>
              <a:t>to:</a:t>
            </a:r>
          </a:p>
          <a:p>
            <a:pPr marL="0" lvl="0" indent="0">
              <a:buNone/>
            </a:pPr>
            <a:endParaRPr lang="en-US" i="1" dirty="0" smtClean="0"/>
          </a:p>
          <a:p>
            <a:pPr marL="971550" lvl="2" indent="0">
              <a:lnSpc>
                <a:spcPct val="90000"/>
              </a:lnSpc>
              <a:buNone/>
            </a:pPr>
            <a:r>
              <a:rPr lang="en-US" sz="2400" i="1" dirty="0"/>
              <a:t>Does your </a:t>
            </a:r>
            <a:r>
              <a:rPr lang="en-US" sz="2400" b="1" i="1" dirty="0"/>
              <a:t>school have times</a:t>
            </a:r>
            <a:r>
              <a:rPr lang="en-US" sz="2400" i="1" dirty="0"/>
              <a:t>, either before or after lessons, where you can just drop in to work on your own or with other students rather than with a teacher</a:t>
            </a:r>
            <a:r>
              <a:rPr lang="en-US" sz="2400" i="1" dirty="0" smtClean="0"/>
              <a:t>?</a:t>
            </a:r>
            <a:endParaRPr lang="en-US" sz="2400" i="1" dirty="0"/>
          </a:p>
          <a:p>
            <a:pPr marL="400050" lvl="1" indent="0">
              <a:buNone/>
            </a:pPr>
            <a:endParaRPr lang="en-US" dirty="0"/>
          </a:p>
          <a:p>
            <a:pPr marL="400050" lvl="1" indent="0">
              <a:buNone/>
            </a:pPr>
            <a:r>
              <a:rPr lang="en-US" dirty="0" smtClean="0"/>
              <a:t>	</a:t>
            </a:r>
            <a:r>
              <a:rPr lang="en-US" sz="2600" dirty="0" smtClean="0"/>
              <a:t>due </a:t>
            </a:r>
            <a:r>
              <a:rPr lang="en-US" sz="2600" dirty="0"/>
              <a:t>to the removal of the stop-word ‘have</a:t>
            </a:r>
            <a:r>
              <a:rPr lang="en-US" sz="2600" dirty="0" smtClean="0"/>
              <a:t>’</a:t>
            </a:r>
            <a:endParaRPr lang="en-GB" sz="2600" dirty="0"/>
          </a:p>
          <a:p>
            <a:endParaRPr lang="en-GB" dirty="0"/>
          </a:p>
        </p:txBody>
      </p:sp>
    </p:spTree>
    <p:extLst>
      <p:ext uri="{BB962C8B-B14F-4D97-AF65-F5344CB8AC3E}">
        <p14:creationId xmlns:p14="http://schemas.microsoft.com/office/powerpoint/2010/main" xmlns="" val="2937327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Recall error analysis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xmlns="" val="966311846"/>
              </p:ext>
            </p:extLst>
          </p:nvPr>
        </p:nvGraphicFramePr>
        <p:xfrm>
          <a:off x="2411759" y="2492896"/>
          <a:ext cx="4632176" cy="1751432"/>
        </p:xfrm>
        <a:graphic>
          <a:graphicData uri="http://schemas.openxmlformats.org/drawingml/2006/table">
            <a:tbl>
              <a:tblPr firstRow="1" bandRow="1">
                <a:tableStyleId>{5C22544A-7EE6-4342-B048-85BDC9FD1C3A}</a:tableStyleId>
              </a:tblPr>
              <a:tblGrid>
                <a:gridCol w="2255912"/>
                <a:gridCol w="2376264"/>
              </a:tblGrid>
              <a:tr h="734560">
                <a:tc>
                  <a:txBody>
                    <a:bodyPr/>
                    <a:lstStyle/>
                    <a:p>
                      <a:pPr algn="ctr"/>
                      <a:r>
                        <a:rPr lang="en-GB" dirty="0" smtClean="0"/>
                        <a:t>not in text</a:t>
                      </a:r>
                      <a:endParaRPr lang="en-GB" dirty="0"/>
                    </a:p>
                  </a:txBody>
                  <a:tcPr/>
                </a:tc>
                <a:tc>
                  <a:txBody>
                    <a:bodyPr/>
                    <a:lstStyle/>
                    <a:p>
                      <a:pPr algn="ctr"/>
                      <a:r>
                        <a:rPr lang="en-GB" dirty="0" smtClean="0"/>
                        <a:t>not recognised</a:t>
                      </a:r>
                      <a:endParaRPr lang="en-GB" dirty="0"/>
                    </a:p>
                  </a:txBody>
                  <a:tcPr/>
                </a:tc>
              </a:tr>
              <a:tr h="1016872">
                <a:tc>
                  <a:txBody>
                    <a:bodyPr/>
                    <a:lstStyle/>
                    <a:p>
                      <a:pPr algn="ctr"/>
                      <a:r>
                        <a:rPr lang="en-GB" dirty="0" smtClean="0"/>
                        <a:t>82%</a:t>
                      </a:r>
                      <a:endParaRPr lang="en-GB" dirty="0"/>
                    </a:p>
                  </a:txBody>
                  <a:tcPr/>
                </a:tc>
                <a:tc>
                  <a:txBody>
                    <a:bodyPr/>
                    <a:lstStyle/>
                    <a:p>
                      <a:pPr algn="ctr"/>
                      <a:r>
                        <a:rPr lang="en-GB" dirty="0" smtClean="0"/>
                        <a:t>18%</a:t>
                      </a:r>
                      <a:endParaRPr lang="en-GB" dirty="0"/>
                    </a:p>
                  </a:txBody>
                  <a:tcPr/>
                </a:tc>
              </a:tr>
            </a:tbl>
          </a:graphicData>
        </a:graphic>
      </p:graphicFrame>
      <p:sp>
        <p:nvSpPr>
          <p:cNvPr id="6" name="Content Placeholder 5"/>
          <p:cNvSpPr>
            <a:spLocks noGrp="1"/>
          </p:cNvSpPr>
          <p:nvPr>
            <p:ph idx="1"/>
          </p:nvPr>
        </p:nvSpPr>
        <p:spPr>
          <a:xfrm>
            <a:off x="251520" y="1628800"/>
            <a:ext cx="8229600" cy="5141168"/>
          </a:xfrm>
        </p:spPr>
        <p:txBody>
          <a:bodyPr/>
          <a:lstStyle/>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xmlns="" val="21811100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t>
            </a:r>
            <a:r>
              <a:rPr lang="en-GB" dirty="0" smtClean="0"/>
              <a:t>ecall errors not in text</a:t>
            </a:r>
            <a:endParaRPr lang="en-GB" dirty="0"/>
          </a:p>
        </p:txBody>
      </p:sp>
      <p:sp>
        <p:nvSpPr>
          <p:cNvPr id="3" name="Content Placeholder 2"/>
          <p:cNvSpPr>
            <a:spLocks noGrp="1"/>
          </p:cNvSpPr>
          <p:nvPr>
            <p:ph idx="1"/>
          </p:nvPr>
        </p:nvSpPr>
        <p:spPr/>
        <p:txBody>
          <a:bodyPr/>
          <a:lstStyle/>
          <a:p>
            <a:r>
              <a:rPr lang="fr-FR" dirty="0" err="1"/>
              <a:t>t</a:t>
            </a:r>
            <a:r>
              <a:rPr lang="fr-FR" dirty="0" err="1" smtClean="0"/>
              <a:t>erms</a:t>
            </a:r>
            <a:r>
              <a:rPr lang="fr-FR" dirty="0" smtClean="0"/>
              <a:t> </a:t>
            </a:r>
            <a:r>
              <a:rPr lang="fr-FR" dirty="0" err="1" smtClean="0"/>
              <a:t>too</a:t>
            </a:r>
            <a:r>
              <a:rPr lang="fr-FR" dirty="0" smtClean="0"/>
              <a:t> abstract</a:t>
            </a:r>
          </a:p>
          <a:p>
            <a:pPr marL="457200" lvl="1" indent="0">
              <a:buNone/>
            </a:pPr>
            <a:r>
              <a:rPr lang="fr-FR" dirty="0" err="1" smtClean="0"/>
              <a:t>e.g</a:t>
            </a:r>
            <a:r>
              <a:rPr lang="fr-FR" dirty="0" smtClean="0"/>
              <a:t>. INDUSTRIAL RELATIONS PROCEDURES </a:t>
            </a:r>
            <a:r>
              <a:rPr lang="fr-FR" dirty="0" err="1" smtClean="0"/>
              <a:t>appears</a:t>
            </a:r>
            <a:r>
              <a:rPr lang="fr-FR" dirty="0" smtClean="0"/>
              <a:t> in </a:t>
            </a:r>
            <a:r>
              <a:rPr lang="fr-FR" dirty="0" err="1" smtClean="0"/>
              <a:t>text</a:t>
            </a:r>
            <a:r>
              <a:rPr lang="fr-FR" dirty="0" smtClean="0"/>
              <a:t> as:</a:t>
            </a:r>
          </a:p>
          <a:p>
            <a:pPr lvl="1"/>
            <a:endParaRPr lang="fr-FR" dirty="0"/>
          </a:p>
          <a:p>
            <a:pPr marL="400050" lvl="1" indent="0">
              <a:buNone/>
            </a:pPr>
            <a:r>
              <a:rPr lang="en-GB" sz="2200" i="1" dirty="0"/>
              <a:t>Which of the following are allowed to accompany an employee at a grievance meeting? </a:t>
            </a:r>
            <a:r>
              <a:rPr lang="en-GB" sz="2200" i="1" dirty="0" smtClean="0"/>
              <a:t>..</a:t>
            </a:r>
          </a:p>
          <a:p>
            <a:pPr marL="400050" lvl="1" indent="0">
              <a:buNone/>
            </a:pPr>
            <a:endParaRPr lang="fr-FR" sz="2200" i="1" dirty="0"/>
          </a:p>
          <a:p>
            <a:r>
              <a:rPr lang="fr-FR" dirty="0" smtClean="0"/>
              <a:t>concepts </a:t>
            </a:r>
            <a:r>
              <a:rPr lang="fr-FR" dirty="0" err="1" smtClean="0"/>
              <a:t>expressed</a:t>
            </a:r>
            <a:r>
              <a:rPr lang="fr-FR" dirty="0" smtClean="0"/>
              <a:t> </a:t>
            </a:r>
            <a:r>
              <a:rPr lang="fr-FR" dirty="0"/>
              <a:t>as </a:t>
            </a:r>
            <a:r>
              <a:rPr lang="fr-FR" dirty="0" err="1"/>
              <a:t>noun</a:t>
            </a:r>
            <a:r>
              <a:rPr lang="fr-FR" dirty="0"/>
              <a:t> phrases </a:t>
            </a:r>
            <a:r>
              <a:rPr lang="fr-FR" dirty="0" smtClean="0"/>
              <a:t>in HASSET </a:t>
            </a:r>
            <a:r>
              <a:rPr lang="fr-FR" dirty="0" err="1" smtClean="0"/>
              <a:t>appear</a:t>
            </a:r>
            <a:r>
              <a:rPr lang="fr-FR" dirty="0" smtClean="0"/>
              <a:t> as </a:t>
            </a:r>
            <a:r>
              <a:rPr lang="fr-FR" dirty="0" err="1" smtClean="0"/>
              <a:t>verbs</a:t>
            </a:r>
            <a:r>
              <a:rPr lang="fr-FR" dirty="0" smtClean="0"/>
              <a:t> in </a:t>
            </a:r>
            <a:r>
              <a:rPr lang="fr-FR" dirty="0" err="1" smtClean="0"/>
              <a:t>text</a:t>
            </a:r>
            <a:r>
              <a:rPr lang="fr-FR" dirty="0" smtClean="0"/>
              <a:t>:</a:t>
            </a:r>
          </a:p>
          <a:p>
            <a:pPr marL="400050" lvl="1" indent="0">
              <a:buNone/>
            </a:pPr>
            <a:r>
              <a:rPr lang="fr-FR" sz="2200" dirty="0" err="1" smtClean="0"/>
              <a:t>e.g</a:t>
            </a:r>
            <a:r>
              <a:rPr lang="fr-FR" sz="2200" dirty="0" smtClean="0"/>
              <a:t>. CAREER </a:t>
            </a:r>
            <a:r>
              <a:rPr lang="fr-FR" sz="2200" dirty="0"/>
              <a:t>GUIDANCE </a:t>
            </a:r>
            <a:r>
              <a:rPr lang="fr-FR" sz="2200" dirty="0" err="1"/>
              <a:t>appears</a:t>
            </a:r>
            <a:r>
              <a:rPr lang="fr-FR" sz="2200" dirty="0"/>
              <a:t> in the </a:t>
            </a:r>
            <a:r>
              <a:rPr lang="fr-FR" sz="2200" dirty="0" err="1"/>
              <a:t>text</a:t>
            </a:r>
            <a:r>
              <a:rPr lang="fr-FR" sz="2200" dirty="0"/>
              <a:t> </a:t>
            </a:r>
            <a:r>
              <a:rPr lang="fr-FR" sz="2200" dirty="0" smtClean="0"/>
              <a:t>as:</a:t>
            </a:r>
          </a:p>
          <a:p>
            <a:pPr marL="400050" lvl="1" indent="0">
              <a:buNone/>
            </a:pPr>
            <a:endParaRPr lang="fr-FR" dirty="0"/>
          </a:p>
          <a:p>
            <a:pPr marL="400050" lvl="1" indent="0">
              <a:buNone/>
            </a:pPr>
            <a:r>
              <a:rPr lang="fr-FR" dirty="0" smtClean="0"/>
              <a:t> ..</a:t>
            </a:r>
            <a:r>
              <a:rPr lang="fr-FR" sz="2200" i="1" dirty="0" err="1" smtClean="0"/>
              <a:t>Whether</a:t>
            </a:r>
            <a:r>
              <a:rPr lang="fr-FR" sz="2200" i="1" dirty="0" smtClean="0"/>
              <a:t> </a:t>
            </a:r>
            <a:r>
              <a:rPr lang="fr-FR" sz="2200" i="1" dirty="0" err="1"/>
              <a:t>teacher</a:t>
            </a:r>
            <a:r>
              <a:rPr lang="fr-FR" sz="2200" i="1" dirty="0"/>
              <a:t>/</a:t>
            </a:r>
            <a:r>
              <a:rPr lang="fr-FR" sz="2200" b="1" i="1" dirty="0" err="1"/>
              <a:t>careers</a:t>
            </a:r>
            <a:r>
              <a:rPr lang="fr-FR" sz="2200" b="1" i="1" dirty="0"/>
              <a:t> </a:t>
            </a:r>
            <a:r>
              <a:rPr lang="fr-FR" sz="2200" b="1" i="1" dirty="0" err="1"/>
              <a:t>advisor</a:t>
            </a:r>
            <a:r>
              <a:rPr lang="fr-FR" sz="2200" b="1" i="1" dirty="0"/>
              <a:t> </a:t>
            </a:r>
            <a:r>
              <a:rPr lang="fr-FR" sz="2200" b="1" i="1" dirty="0" err="1"/>
              <a:t>told</a:t>
            </a:r>
            <a:r>
              <a:rPr lang="fr-FR" sz="2200" b="1" i="1" dirty="0"/>
              <a:t> </a:t>
            </a:r>
            <a:r>
              <a:rPr lang="fr-FR" sz="2200" i="1" dirty="0"/>
              <a:t>YP </a:t>
            </a:r>
            <a:r>
              <a:rPr lang="fr-FR" sz="2200" i="1" dirty="0" err="1"/>
              <a:t>that</a:t>
            </a:r>
            <a:r>
              <a:rPr lang="fr-FR" sz="2200" i="1" dirty="0"/>
              <a:t> </a:t>
            </a:r>
            <a:r>
              <a:rPr lang="fr-FR" sz="2200" i="1" dirty="0" err="1"/>
              <a:t>they</a:t>
            </a:r>
            <a:r>
              <a:rPr lang="fr-FR" sz="2200" i="1" dirty="0"/>
              <a:t> </a:t>
            </a:r>
            <a:r>
              <a:rPr lang="fr-FR" sz="2200" i="1" dirty="0" err="1"/>
              <a:t>should</a:t>
            </a:r>
            <a:r>
              <a:rPr lang="fr-FR" sz="2200" i="1" dirty="0"/>
              <a:t> </a:t>
            </a:r>
            <a:r>
              <a:rPr lang="fr-FR" sz="2200" i="1" dirty="0" err="1"/>
              <a:t>get</a:t>
            </a:r>
            <a:r>
              <a:rPr lang="fr-FR" sz="2200" i="1" dirty="0"/>
              <a:t> an </a:t>
            </a:r>
            <a:r>
              <a:rPr lang="fr-FR" sz="2200" i="1" dirty="0" err="1" smtClean="0"/>
              <a:t>apprenticeship</a:t>
            </a:r>
            <a:r>
              <a:rPr lang="fr-FR" sz="2200" i="1" dirty="0" smtClean="0"/>
              <a:t>…</a:t>
            </a:r>
            <a:r>
              <a:rPr lang="fr-FR" sz="2200" dirty="0" smtClean="0"/>
              <a:t> </a:t>
            </a:r>
            <a:endParaRPr lang="en-GB" sz="2200" dirty="0"/>
          </a:p>
        </p:txBody>
      </p:sp>
    </p:spTree>
    <p:extLst>
      <p:ext uri="{BB962C8B-B14F-4D97-AF65-F5344CB8AC3E}">
        <p14:creationId xmlns:p14="http://schemas.microsoft.com/office/powerpoint/2010/main" xmlns="" val="314729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 all recall errors equally bad</a:t>
            </a:r>
            <a:endParaRPr lang="en-GB" dirty="0"/>
          </a:p>
        </p:txBody>
      </p:sp>
      <p:sp>
        <p:nvSpPr>
          <p:cNvPr id="3" name="Content Placeholder 2"/>
          <p:cNvSpPr>
            <a:spLocks noGrp="1"/>
          </p:cNvSpPr>
          <p:nvPr>
            <p:ph idx="1"/>
          </p:nvPr>
        </p:nvSpPr>
        <p:spPr>
          <a:xfrm>
            <a:off x="323528" y="1484784"/>
            <a:ext cx="8229600" cy="4896544"/>
          </a:xfrm>
        </p:spPr>
        <p:txBody>
          <a:bodyPr/>
          <a:lstStyle/>
          <a:p>
            <a:r>
              <a:rPr lang="en-US" dirty="0"/>
              <a:t>i</a:t>
            </a:r>
            <a:r>
              <a:rPr lang="en-US" dirty="0" smtClean="0"/>
              <a:t>n 28% cases where recall errors were found, suitable </a:t>
            </a:r>
            <a:r>
              <a:rPr lang="en-US" dirty="0"/>
              <a:t>alternative keywords were suggested by </a:t>
            </a:r>
            <a:r>
              <a:rPr lang="en-US" dirty="0" smtClean="0"/>
              <a:t>KEA. </a:t>
            </a:r>
            <a:r>
              <a:rPr lang="en-US" dirty="0" err="1" smtClean="0"/>
              <a:t>E.g</a:t>
            </a:r>
            <a:r>
              <a:rPr lang="en-US" dirty="0" smtClean="0"/>
              <a:t>:</a:t>
            </a:r>
          </a:p>
          <a:p>
            <a:pPr marL="400050" lvl="1" indent="0">
              <a:buNone/>
            </a:pPr>
            <a:endParaRPr lang="en-GB" sz="2200" i="1" dirty="0"/>
          </a:p>
          <a:p>
            <a:pPr marL="400050" lvl="1" indent="0">
              <a:buNone/>
            </a:pPr>
            <a:r>
              <a:rPr lang="en-GB" sz="2200" i="1" dirty="0" smtClean="0"/>
              <a:t>Can I just confirm that there (is a/is no) joint committee of managers and employees at this workplace which deals with health and safety matters? </a:t>
            </a:r>
            <a:endParaRPr lang="en-GB" sz="2200" i="1" dirty="0"/>
          </a:p>
        </p:txBody>
      </p:sp>
      <p:graphicFrame>
        <p:nvGraphicFramePr>
          <p:cNvPr id="4" name="Table 3"/>
          <p:cNvGraphicFramePr>
            <a:graphicFrameLocks noGrp="1"/>
          </p:cNvGraphicFramePr>
          <p:nvPr>
            <p:extLst>
              <p:ext uri="{D42A27DB-BD31-4B8C-83A1-F6EECF244321}">
                <p14:modId xmlns:p14="http://schemas.microsoft.com/office/powerpoint/2010/main" xmlns="" val="4022142913"/>
              </p:ext>
            </p:extLst>
          </p:nvPr>
        </p:nvGraphicFramePr>
        <p:xfrm>
          <a:off x="1403648" y="4077072"/>
          <a:ext cx="5976664" cy="2287736"/>
        </p:xfrm>
        <a:graphic>
          <a:graphicData uri="http://schemas.openxmlformats.org/drawingml/2006/table">
            <a:tbl>
              <a:tblPr firstRow="1" bandRow="1">
                <a:tableStyleId>{5C22544A-7EE6-4342-B048-85BDC9FD1C3A}</a:tableStyleId>
              </a:tblPr>
              <a:tblGrid>
                <a:gridCol w="3024336"/>
                <a:gridCol w="2952328"/>
              </a:tblGrid>
              <a:tr h="139040">
                <a:tc>
                  <a:txBody>
                    <a:bodyPr/>
                    <a:lstStyle/>
                    <a:p>
                      <a:r>
                        <a:rPr lang="en-GB" dirty="0" smtClean="0"/>
                        <a:t>Manually assigned</a:t>
                      </a:r>
                      <a:r>
                        <a:rPr lang="en-GB" baseline="0" dirty="0" smtClean="0"/>
                        <a:t> </a:t>
                      </a:r>
                      <a:r>
                        <a:rPr lang="en-GB" dirty="0" smtClean="0"/>
                        <a:t>keyword KEA failed</a:t>
                      </a:r>
                      <a:r>
                        <a:rPr lang="en-GB" baseline="0" dirty="0" smtClean="0"/>
                        <a:t> to find</a:t>
                      </a:r>
                      <a:endParaRPr lang="en-GB" dirty="0"/>
                    </a:p>
                  </a:txBody>
                  <a:tcPr/>
                </a:tc>
                <a:tc>
                  <a:txBody>
                    <a:bodyPr/>
                    <a:lstStyle/>
                    <a:p>
                      <a:r>
                        <a:rPr lang="en-GB" dirty="0" smtClean="0"/>
                        <a:t>KEA keyword assigned instead</a:t>
                      </a:r>
                      <a:endParaRPr lang="en-GB" dirty="0"/>
                    </a:p>
                  </a:txBody>
                  <a:tcPr/>
                </a:tc>
              </a:tr>
              <a:tr h="370840">
                <a:tc>
                  <a:txBody>
                    <a:bodyPr/>
                    <a:lstStyle/>
                    <a:p>
                      <a:r>
                        <a:rPr lang="en-US" dirty="0" smtClean="0"/>
                        <a:t>OCCUPATIONAL SAFETY</a:t>
                      </a:r>
                      <a:endParaRPr lang="en-GB" dirty="0"/>
                    </a:p>
                  </a:txBody>
                  <a:tcPr/>
                </a:tc>
                <a:tc>
                  <a:txBody>
                    <a:bodyPr/>
                    <a:lstStyle/>
                    <a:p>
                      <a:r>
                        <a:rPr lang="en-US" dirty="0" smtClean="0"/>
                        <a:t>WORKPLACE</a:t>
                      </a:r>
                      <a:endParaRPr lang="en-GB" dirty="0"/>
                    </a:p>
                  </a:txBody>
                  <a:tcPr/>
                </a:tc>
              </a:tr>
              <a:tr h="501248">
                <a:tc>
                  <a:txBody>
                    <a:bodyPr/>
                    <a:lstStyle/>
                    <a:p>
                      <a:endParaRPr lang="en-GB"/>
                    </a:p>
                  </a:txBody>
                  <a:tcPr/>
                </a:tc>
                <a:tc>
                  <a:txBody>
                    <a:bodyPr/>
                    <a:lstStyle/>
                    <a:p>
                      <a:r>
                        <a:rPr lang="en-US" dirty="0" smtClean="0"/>
                        <a:t>HEALTH</a:t>
                      </a:r>
                      <a:endParaRPr lang="en-GB" dirty="0"/>
                    </a:p>
                  </a:txBody>
                  <a:tcPr/>
                </a:tc>
              </a:tr>
              <a:tr h="501248">
                <a:tc>
                  <a:txBody>
                    <a:bodyPr/>
                    <a:lstStyle/>
                    <a:p>
                      <a:endParaRPr lang="en-GB"/>
                    </a:p>
                  </a:txBody>
                  <a:tcPr/>
                </a:tc>
                <a:tc>
                  <a:txBody>
                    <a:bodyPr/>
                    <a:lstStyle/>
                    <a:p>
                      <a:r>
                        <a:rPr lang="en-GB" dirty="0" smtClean="0"/>
                        <a:t>SAFETY</a:t>
                      </a:r>
                      <a:r>
                        <a:rPr lang="en-GB" baseline="0" dirty="0" smtClean="0"/>
                        <a:t> AND SECURITY</a:t>
                      </a:r>
                      <a:endParaRPr lang="en-GB" dirty="0"/>
                    </a:p>
                  </a:txBody>
                  <a:tcPr/>
                </a:tc>
              </a:tr>
            </a:tbl>
          </a:graphicData>
        </a:graphic>
      </p:graphicFrame>
    </p:spTree>
    <p:extLst>
      <p:ext uri="{BB962C8B-B14F-4D97-AF65-F5344CB8AC3E}">
        <p14:creationId xmlns:p14="http://schemas.microsoft.com/office/powerpoint/2010/main" xmlns="" val="1754779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The </a:t>
            </a:r>
            <a:r>
              <a:rPr lang="en-GB" dirty="0"/>
              <a:t>UK Data Archive </a:t>
            </a:r>
            <a:br>
              <a:rPr lang="en-GB" dirty="0"/>
            </a:br>
            <a:endParaRPr lang="en-GB" dirty="0"/>
          </a:p>
        </p:txBody>
      </p:sp>
      <p:sp>
        <p:nvSpPr>
          <p:cNvPr id="3" name="Content Placeholder 2"/>
          <p:cNvSpPr>
            <a:spLocks noGrp="1"/>
          </p:cNvSpPr>
          <p:nvPr>
            <p:ph idx="1"/>
          </p:nvPr>
        </p:nvSpPr>
        <p:spPr>
          <a:xfrm>
            <a:off x="323528" y="1412776"/>
            <a:ext cx="8229600" cy="5141168"/>
          </a:xfrm>
        </p:spPr>
        <p:txBody>
          <a:bodyPr/>
          <a:lstStyle/>
          <a:p>
            <a:r>
              <a:rPr lang="en-GB" dirty="0" smtClean="0"/>
              <a:t>based </a:t>
            </a:r>
            <a:r>
              <a:rPr lang="en-GB" dirty="0"/>
              <a:t>at the University of </a:t>
            </a:r>
            <a:r>
              <a:rPr lang="en-GB" dirty="0" smtClean="0"/>
              <a:t>Essex, Colchester, </a:t>
            </a:r>
            <a:r>
              <a:rPr lang="en-GB" dirty="0"/>
              <a:t>since 1967 </a:t>
            </a:r>
            <a:endParaRPr lang="en-GB" dirty="0" smtClean="0"/>
          </a:p>
          <a:p>
            <a:r>
              <a:rPr lang="en-GB" dirty="0" smtClean="0"/>
              <a:t>curator </a:t>
            </a:r>
            <a:r>
              <a:rPr lang="en-GB" dirty="0"/>
              <a:t>of the largest collection of digital data in the social sciences and humanities in the UK </a:t>
            </a:r>
            <a:endParaRPr lang="en-GB" dirty="0" smtClean="0"/>
          </a:p>
          <a:p>
            <a:r>
              <a:rPr lang="en-GB" dirty="0" smtClean="0"/>
              <a:t>holds over 6,000 data collections including </a:t>
            </a:r>
            <a:r>
              <a:rPr lang="en-GB" dirty="0"/>
              <a:t>large-scale government surveys, international </a:t>
            </a:r>
            <a:r>
              <a:rPr lang="en-GB" dirty="0" err="1"/>
              <a:t>macrodata</a:t>
            </a:r>
            <a:r>
              <a:rPr lang="en-GB" dirty="0"/>
              <a:t>, business microdata, qualitative studies and census data from </a:t>
            </a:r>
            <a:r>
              <a:rPr lang="en-GB" dirty="0" smtClean="0"/>
              <a:t>1971 </a:t>
            </a:r>
            <a:r>
              <a:rPr lang="en-GB" dirty="0"/>
              <a:t>to </a:t>
            </a:r>
            <a:r>
              <a:rPr lang="en-GB" dirty="0" smtClean="0"/>
              <a:t>2011</a:t>
            </a:r>
          </a:p>
          <a:p>
            <a:r>
              <a:rPr lang="en-GB" dirty="0"/>
              <a:t>p</a:t>
            </a:r>
            <a:r>
              <a:rPr lang="en-GB" dirty="0" smtClean="0"/>
              <a:t>rovides access to data via the UK Data Service </a:t>
            </a:r>
          </a:p>
        </p:txBody>
      </p:sp>
      <p:pic>
        <p:nvPicPr>
          <p:cNvPr id="4" name="Picture 3"/>
          <p:cNvPicPr/>
          <p:nvPr/>
        </p:nvPicPr>
        <p:blipFill rotWithShape="1">
          <a:blip r:embed="rId2" cstate="print"/>
          <a:srcRect l="39923" t="27091" r="42602" b="58957"/>
          <a:stretch/>
        </p:blipFill>
        <p:spPr bwMode="auto">
          <a:xfrm>
            <a:off x="2267783" y="4869160"/>
            <a:ext cx="3781425" cy="1698253"/>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5598207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Suggestions for improving precision</a:t>
            </a:r>
            <a:endParaRPr lang="en-GB" dirty="0"/>
          </a:p>
        </p:txBody>
      </p:sp>
      <p:sp>
        <p:nvSpPr>
          <p:cNvPr id="3" name="Content Placeholder 2"/>
          <p:cNvSpPr>
            <a:spLocks noGrp="1"/>
          </p:cNvSpPr>
          <p:nvPr>
            <p:ph idx="1"/>
          </p:nvPr>
        </p:nvSpPr>
        <p:spPr>
          <a:xfrm>
            <a:off x="251520" y="1340768"/>
            <a:ext cx="8229600" cy="5299843"/>
          </a:xfrm>
        </p:spPr>
        <p:txBody>
          <a:bodyPr>
            <a:normAutofit/>
          </a:bodyPr>
          <a:lstStyle/>
          <a:p>
            <a:pPr lvl="0"/>
            <a:r>
              <a:rPr lang="en-US" sz="2500" dirty="0"/>
              <a:t>broad terms:</a:t>
            </a:r>
          </a:p>
          <a:p>
            <a:pPr lvl="1"/>
            <a:r>
              <a:rPr lang="en-US" dirty="0"/>
              <a:t>e</a:t>
            </a:r>
            <a:r>
              <a:rPr lang="en-US" dirty="0" smtClean="0"/>
              <a:t>ither remove altogether or suppress if narrower also assigned</a:t>
            </a:r>
          </a:p>
          <a:p>
            <a:pPr lvl="1"/>
            <a:r>
              <a:rPr lang="en-US" dirty="0"/>
              <a:t>b</a:t>
            </a:r>
            <a:r>
              <a:rPr lang="en-US" dirty="0" smtClean="0"/>
              <a:t>ut both may sometimes be necessary</a:t>
            </a:r>
            <a:endParaRPr lang="en-GB" dirty="0"/>
          </a:p>
          <a:p>
            <a:pPr lvl="0"/>
            <a:r>
              <a:rPr lang="en-US" dirty="0"/>
              <a:t>s</a:t>
            </a:r>
            <a:r>
              <a:rPr lang="en-US" dirty="0" smtClean="0"/>
              <a:t>temming:</a:t>
            </a:r>
          </a:p>
          <a:p>
            <a:pPr lvl="1"/>
            <a:r>
              <a:rPr lang="en-US" dirty="0"/>
              <a:t>e</a:t>
            </a:r>
            <a:r>
              <a:rPr lang="en-US" dirty="0" smtClean="0"/>
              <a:t>ither remove stemming or </a:t>
            </a:r>
            <a:r>
              <a:rPr lang="en-US" dirty="0"/>
              <a:t>try </a:t>
            </a:r>
            <a:r>
              <a:rPr lang="en-US" dirty="0" smtClean="0"/>
              <a:t>less </a:t>
            </a:r>
            <a:r>
              <a:rPr lang="en-US" dirty="0"/>
              <a:t>aggressive stemming algorithm </a:t>
            </a:r>
            <a:endParaRPr lang="en-US" dirty="0" smtClean="0"/>
          </a:p>
          <a:p>
            <a:pPr lvl="1"/>
            <a:r>
              <a:rPr lang="en-US" dirty="0" smtClean="0"/>
              <a:t>but would have impact </a:t>
            </a:r>
            <a:r>
              <a:rPr lang="en-US" dirty="0"/>
              <a:t>on </a:t>
            </a:r>
            <a:r>
              <a:rPr lang="en-US" dirty="0" smtClean="0"/>
              <a:t>recall</a:t>
            </a:r>
          </a:p>
          <a:p>
            <a:pPr lvl="0"/>
            <a:r>
              <a:rPr lang="en-US" dirty="0" smtClean="0"/>
              <a:t>apply </a:t>
            </a:r>
            <a:r>
              <a:rPr lang="en-US" dirty="0"/>
              <a:t>part of speech (POS) tagging </a:t>
            </a:r>
          </a:p>
          <a:p>
            <a:pPr marL="0" lvl="0" indent="0">
              <a:buNone/>
            </a:pPr>
            <a:r>
              <a:rPr lang="en-US" dirty="0" smtClean="0"/>
              <a:t>	</a:t>
            </a:r>
            <a:r>
              <a:rPr lang="en-US" sz="2000" dirty="0"/>
              <a:t>e.g. MORAL CONCEPTS </a:t>
            </a:r>
            <a:r>
              <a:rPr lang="en-US" sz="2000" dirty="0" smtClean="0"/>
              <a:t>(UF = GOOD) would </a:t>
            </a:r>
            <a:r>
              <a:rPr lang="en-US" sz="2000" dirty="0"/>
              <a:t>not be assigned </a:t>
            </a:r>
            <a:r>
              <a:rPr lang="en-US" sz="2000" dirty="0" smtClean="0"/>
              <a:t>	to</a:t>
            </a:r>
            <a:r>
              <a:rPr lang="en-US" sz="2000" dirty="0"/>
              <a:t>:</a:t>
            </a:r>
          </a:p>
          <a:p>
            <a:pPr marL="0" lvl="0" indent="0">
              <a:buNone/>
            </a:pPr>
            <a:r>
              <a:rPr lang="en-US" dirty="0" smtClean="0"/>
              <a:t> 	</a:t>
            </a:r>
            <a:r>
              <a:rPr lang="en-GB" sz="2200" i="1" dirty="0" smtClean="0"/>
              <a:t>And how much do you agree or disagree that... I get 	</a:t>
            </a:r>
            <a:r>
              <a:rPr lang="en-GB" sz="2200" b="1" i="1" dirty="0" smtClean="0"/>
              <a:t>good</a:t>
            </a:r>
            <a:r>
              <a:rPr lang="en-GB" sz="2200" i="1" dirty="0" smtClean="0"/>
              <a:t> marks for </a:t>
            </a:r>
            <a:r>
              <a:rPr lang="en-GB" sz="2200" i="1" dirty="0"/>
              <a:t>my work? </a:t>
            </a:r>
            <a:r>
              <a:rPr lang="en-US" sz="2200" i="1" dirty="0"/>
              <a:t>I get good marks for my work.. </a:t>
            </a:r>
          </a:p>
          <a:p>
            <a:pPr marL="971550" lvl="2" indent="0">
              <a:buNone/>
            </a:pPr>
            <a:endParaRPr lang="en-US" sz="2800" i="1" dirty="0"/>
          </a:p>
          <a:p>
            <a:endParaRPr lang="en-GB" dirty="0"/>
          </a:p>
        </p:txBody>
      </p:sp>
    </p:spTree>
    <p:extLst>
      <p:ext uri="{BB962C8B-B14F-4D97-AF65-F5344CB8AC3E}">
        <p14:creationId xmlns:p14="http://schemas.microsoft.com/office/powerpoint/2010/main" xmlns="" val="13435177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Suggestions for improving precision</a:t>
            </a:r>
            <a:endParaRPr lang="en-GB" dirty="0"/>
          </a:p>
        </p:txBody>
      </p:sp>
      <p:sp>
        <p:nvSpPr>
          <p:cNvPr id="3" name="Content Placeholder 2"/>
          <p:cNvSpPr>
            <a:spLocks noGrp="1"/>
          </p:cNvSpPr>
          <p:nvPr>
            <p:ph idx="1"/>
          </p:nvPr>
        </p:nvSpPr>
        <p:spPr>
          <a:xfrm>
            <a:off x="285225" y="1484784"/>
            <a:ext cx="8229600" cy="5299843"/>
          </a:xfrm>
        </p:spPr>
        <p:txBody>
          <a:bodyPr>
            <a:normAutofit/>
          </a:bodyPr>
          <a:lstStyle/>
          <a:p>
            <a:pPr lvl="0"/>
            <a:r>
              <a:rPr lang="en-US" dirty="0" smtClean="0"/>
              <a:t>exploit text structure: </a:t>
            </a:r>
          </a:p>
          <a:p>
            <a:pPr lvl="1"/>
            <a:r>
              <a:rPr lang="en-US" dirty="0" smtClean="0"/>
              <a:t>identify </a:t>
            </a:r>
            <a:r>
              <a:rPr lang="en-US" dirty="0"/>
              <a:t>text that is not relevant to indexing, such as user instructions</a:t>
            </a:r>
            <a:endParaRPr lang="en-GB" dirty="0"/>
          </a:p>
          <a:p>
            <a:pPr lvl="0"/>
            <a:r>
              <a:rPr lang="en-US" dirty="0"/>
              <a:t>reduce the number of very similar terms in the thesaurus (e.g. those related to training</a:t>
            </a:r>
            <a:r>
              <a:rPr lang="en-US" dirty="0" smtClean="0"/>
              <a:t>): </a:t>
            </a:r>
          </a:p>
          <a:p>
            <a:pPr lvl="1"/>
            <a:r>
              <a:rPr lang="en-US" dirty="0" smtClean="0"/>
              <a:t>would </a:t>
            </a:r>
            <a:r>
              <a:rPr lang="en-US" dirty="0"/>
              <a:t>improve </a:t>
            </a:r>
            <a:r>
              <a:rPr lang="en-US" dirty="0" smtClean="0"/>
              <a:t>automatic </a:t>
            </a:r>
            <a:r>
              <a:rPr lang="en-US" dirty="0"/>
              <a:t>indexing </a:t>
            </a:r>
            <a:r>
              <a:rPr lang="en-US" dirty="0" smtClean="0"/>
              <a:t>and the </a:t>
            </a:r>
            <a:r>
              <a:rPr lang="en-US" dirty="0"/>
              <a:t>quality of the </a:t>
            </a:r>
            <a:r>
              <a:rPr lang="en-US" dirty="0" smtClean="0"/>
              <a:t>thesaurus</a:t>
            </a:r>
          </a:p>
          <a:p>
            <a:endParaRPr lang="en-GB" dirty="0"/>
          </a:p>
        </p:txBody>
      </p:sp>
    </p:spTree>
    <p:extLst>
      <p:ext uri="{BB962C8B-B14F-4D97-AF65-F5344CB8AC3E}">
        <p14:creationId xmlns:p14="http://schemas.microsoft.com/office/powerpoint/2010/main" xmlns="" val="25570494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Suggestions for improving recall</a:t>
            </a:r>
            <a:endParaRPr lang="en-GB" dirty="0"/>
          </a:p>
        </p:txBody>
      </p:sp>
      <p:sp>
        <p:nvSpPr>
          <p:cNvPr id="3" name="Content Placeholder 2"/>
          <p:cNvSpPr>
            <a:spLocks noGrp="1"/>
          </p:cNvSpPr>
          <p:nvPr>
            <p:ph idx="1"/>
          </p:nvPr>
        </p:nvSpPr>
        <p:spPr/>
        <p:txBody>
          <a:bodyPr/>
          <a:lstStyle/>
          <a:p>
            <a:pPr lvl="0"/>
            <a:r>
              <a:rPr lang="en-US" dirty="0"/>
              <a:t>adjust the preprocessing of the text to reduce formatting errors</a:t>
            </a:r>
            <a:endParaRPr lang="en-GB" dirty="0"/>
          </a:p>
          <a:p>
            <a:pPr lvl="0"/>
            <a:r>
              <a:rPr lang="en-US" dirty="0"/>
              <a:t>add UFs to HASSET: this would improve the usefulness of the thesaurus in general</a:t>
            </a:r>
            <a:endParaRPr lang="en-GB" dirty="0"/>
          </a:p>
        </p:txBody>
      </p:sp>
    </p:spTree>
    <p:extLst>
      <p:ext uri="{BB962C8B-B14F-4D97-AF65-F5344CB8AC3E}">
        <p14:creationId xmlns:p14="http://schemas.microsoft.com/office/powerpoint/2010/main" xmlns="" val="13906375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 and future prospects</a:t>
            </a:r>
            <a:endParaRPr lang="en-GB" dirty="0"/>
          </a:p>
        </p:txBody>
      </p:sp>
      <p:sp>
        <p:nvSpPr>
          <p:cNvPr id="3" name="Content Placeholder 2"/>
          <p:cNvSpPr>
            <a:spLocks noGrp="1"/>
          </p:cNvSpPr>
          <p:nvPr>
            <p:ph idx="1"/>
          </p:nvPr>
        </p:nvSpPr>
        <p:spPr/>
        <p:txBody>
          <a:bodyPr/>
          <a:lstStyle/>
          <a:p>
            <a:r>
              <a:rPr lang="en-GB" dirty="0"/>
              <a:t>s</a:t>
            </a:r>
            <a:r>
              <a:rPr lang="en-GB" dirty="0" smtClean="0"/>
              <a:t>ome improvements possible – further work needed</a:t>
            </a:r>
          </a:p>
          <a:p>
            <a:r>
              <a:rPr lang="en-GB" dirty="0"/>
              <a:t>u</a:t>
            </a:r>
            <a:r>
              <a:rPr lang="en-GB" dirty="0" smtClean="0"/>
              <a:t>nlikely to reach level of human indexers</a:t>
            </a:r>
          </a:p>
          <a:p>
            <a:r>
              <a:rPr lang="en-GB" dirty="0"/>
              <a:t>b</a:t>
            </a:r>
            <a:r>
              <a:rPr lang="en-GB" dirty="0" smtClean="0"/>
              <a:t>est as support for, rather than replacement for, human indexing</a:t>
            </a:r>
          </a:p>
          <a:p>
            <a:r>
              <a:rPr lang="en-GB" dirty="0"/>
              <a:t>o</a:t>
            </a:r>
            <a:r>
              <a:rPr lang="en-GB" dirty="0" smtClean="0"/>
              <a:t>perational evaluation needed to test this</a:t>
            </a:r>
          </a:p>
          <a:p>
            <a:r>
              <a:rPr lang="en-GB" dirty="0" smtClean="0"/>
              <a:t>applications include use in self-archiving system, </a:t>
            </a:r>
            <a:r>
              <a:rPr lang="en-GB" dirty="0" err="1" smtClean="0"/>
              <a:t>ReShare</a:t>
            </a:r>
            <a:endParaRPr lang="en-GB" dirty="0" smtClean="0"/>
          </a:p>
          <a:p>
            <a:r>
              <a:rPr lang="en-GB" dirty="0"/>
              <a:t>a</a:t>
            </a:r>
            <a:r>
              <a:rPr lang="en-GB" dirty="0" smtClean="0"/>
              <a:t>lso useful for thesaurus construction – results feeding into CESSDA-ELSST project</a:t>
            </a:r>
          </a:p>
        </p:txBody>
      </p:sp>
    </p:spTree>
    <p:extLst>
      <p:ext uri="{BB962C8B-B14F-4D97-AF65-F5344CB8AC3E}">
        <p14:creationId xmlns:p14="http://schemas.microsoft.com/office/powerpoint/2010/main" xmlns="" val="3224924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8229600" cy="854968"/>
          </a:xfrm>
        </p:spPr>
        <p:txBody>
          <a:bodyPr/>
          <a:lstStyle/>
          <a:p>
            <a:r>
              <a:rPr lang="en-GB" dirty="0" smtClean="0"/>
              <a:t>References</a:t>
            </a:r>
            <a:endParaRPr lang="en-GB" sz="2000" dirty="0"/>
          </a:p>
        </p:txBody>
      </p:sp>
      <p:sp>
        <p:nvSpPr>
          <p:cNvPr id="3" name="Content Placeholder 2"/>
          <p:cNvSpPr>
            <a:spLocks noGrp="1"/>
          </p:cNvSpPr>
          <p:nvPr>
            <p:ph idx="1"/>
          </p:nvPr>
        </p:nvSpPr>
        <p:spPr>
          <a:xfrm>
            <a:off x="251520" y="1556792"/>
            <a:ext cx="8229600" cy="4464496"/>
          </a:xfrm>
        </p:spPr>
        <p:txBody>
          <a:bodyPr>
            <a:normAutofit/>
          </a:bodyPr>
          <a:lstStyle/>
          <a:p>
            <a:r>
              <a:rPr lang="en-GB" dirty="0" smtClean="0"/>
              <a:t>UK </a:t>
            </a:r>
            <a:r>
              <a:rPr lang="en-GB" dirty="0"/>
              <a:t>Data Archive: </a:t>
            </a:r>
            <a:r>
              <a:rPr lang="en-GB" dirty="0" smtClean="0"/>
              <a:t>www.data-archive.ac.uk</a:t>
            </a:r>
            <a:r>
              <a:rPr lang="en-GB" dirty="0"/>
              <a:t>/</a:t>
            </a:r>
            <a:endParaRPr lang="en-GB" dirty="0" smtClean="0"/>
          </a:p>
          <a:p>
            <a:r>
              <a:rPr lang="en-GB" dirty="0" smtClean="0"/>
              <a:t>UK </a:t>
            </a:r>
            <a:r>
              <a:rPr lang="en-GB" dirty="0"/>
              <a:t>Data Service: </a:t>
            </a:r>
            <a:r>
              <a:rPr lang="en-GB" dirty="0" smtClean="0"/>
              <a:t>ukdataservice.ac.uk</a:t>
            </a:r>
            <a:r>
              <a:rPr lang="en-GB" dirty="0"/>
              <a:t>/ </a:t>
            </a:r>
            <a:endParaRPr lang="en-GB" dirty="0" smtClean="0"/>
          </a:p>
          <a:p>
            <a:r>
              <a:rPr lang="en-GB" dirty="0"/>
              <a:t>HASSET thesaurus: </a:t>
            </a:r>
            <a:r>
              <a:rPr lang="en-GB" dirty="0" smtClean="0"/>
              <a:t>hasset.ukdataservice.ac.uk</a:t>
            </a:r>
            <a:r>
              <a:rPr lang="en-GB" dirty="0"/>
              <a:t>/</a:t>
            </a:r>
            <a:endParaRPr lang="en-GB" dirty="0" smtClean="0"/>
          </a:p>
          <a:p>
            <a:r>
              <a:rPr lang="en-GB" dirty="0"/>
              <a:t>ELSST thesaurus: </a:t>
            </a:r>
            <a:r>
              <a:rPr lang="en-GB" dirty="0" smtClean="0"/>
              <a:t>elsst.ukdataservice.ac.uk</a:t>
            </a:r>
            <a:r>
              <a:rPr lang="en-GB" dirty="0"/>
              <a:t>/</a:t>
            </a:r>
            <a:endParaRPr lang="en-GB" dirty="0" smtClean="0"/>
          </a:p>
          <a:p>
            <a:r>
              <a:rPr lang="en-GB" dirty="0"/>
              <a:t>SKOS-HASSET project: </a:t>
            </a:r>
            <a:r>
              <a:rPr lang="en-GB" dirty="0">
                <a:hlinkClick r:id="rId3"/>
              </a:rPr>
              <a:t>http://</a:t>
            </a:r>
            <a:r>
              <a:rPr lang="en-GB" dirty="0" smtClean="0">
                <a:hlinkClick r:id="rId3"/>
              </a:rPr>
              <a:t>www.data-archive.ac.uk/about/projects/skos-hasset</a:t>
            </a:r>
            <a:endParaRPr lang="en-GB" dirty="0" smtClean="0"/>
          </a:p>
          <a:p>
            <a:r>
              <a:rPr lang="en-GB" dirty="0" smtClean="0"/>
              <a:t>CESSDA-ELSST </a:t>
            </a:r>
            <a:r>
              <a:rPr lang="en-GB" dirty="0"/>
              <a:t>project page: </a:t>
            </a:r>
            <a:r>
              <a:rPr lang="en-GB" dirty="0" smtClean="0">
                <a:hlinkClick r:id="rId4"/>
              </a:rPr>
              <a:t>ukdataservice.ac.uk/about-us/projects/</a:t>
            </a:r>
            <a:r>
              <a:rPr lang="en-GB" dirty="0" err="1" smtClean="0">
                <a:hlinkClick r:id="rId4"/>
              </a:rPr>
              <a:t>cessda-elsst</a:t>
            </a:r>
            <a:r>
              <a:rPr lang="en-GB" dirty="0" smtClean="0">
                <a:hlinkClick r:id="rId4"/>
              </a:rPr>
              <a:t>/details.aspx</a:t>
            </a: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xmlns="" val="3725437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87824" y="2914551"/>
            <a:ext cx="2037737" cy="523220"/>
          </a:xfrm>
          <a:prstGeom prst="rect">
            <a:avLst/>
          </a:prstGeom>
          <a:noFill/>
        </p:spPr>
        <p:txBody>
          <a:bodyPr wrap="none" rtlCol="0">
            <a:spAutoFit/>
          </a:bodyPr>
          <a:lstStyle/>
          <a:p>
            <a:pPr algn="ctr"/>
            <a:r>
              <a:rPr lang="en-GB" sz="2800" dirty="0" smtClean="0">
                <a:latin typeface="Arial" panose="020B0604020202020204" pitchFamily="34" charset="0"/>
                <a:cs typeface="Arial" panose="020B0604020202020204" pitchFamily="34" charset="0"/>
              </a:rPr>
              <a:t>Thank you!</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987190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quarter" idx="16"/>
          </p:nvPr>
        </p:nvSpPr>
        <p:spPr>
          <a:xfrm>
            <a:off x="467544" y="5157192"/>
            <a:ext cx="8424936" cy="1080765"/>
          </a:xfrm>
        </p:spPr>
        <p:txBody>
          <a:bodyPr>
            <a:normAutofit fontScale="32500" lnSpcReduction="20000"/>
          </a:bodyPr>
          <a:lstStyle/>
          <a:p>
            <a:r>
              <a:rPr lang="en-GB" sz="9600" dirty="0" smtClean="0"/>
              <a:t>Lorna Balkan:</a:t>
            </a:r>
          </a:p>
          <a:p>
            <a:r>
              <a:rPr lang="en-GB" sz="9600" dirty="0" smtClean="0">
                <a:hlinkClick r:id="rId3"/>
              </a:rPr>
              <a:t>balka@essex.ac.uk</a:t>
            </a:r>
            <a:endParaRPr lang="en-GB" sz="9600" dirty="0" smtClean="0"/>
          </a:p>
          <a:p>
            <a:pPr marL="0" lvl="2" indent="0">
              <a:buNone/>
            </a:pPr>
            <a:endParaRPr lang="en-US" sz="3300" dirty="0"/>
          </a:p>
          <a:p>
            <a:endParaRPr lang="en-GB" dirty="0"/>
          </a:p>
        </p:txBody>
      </p:sp>
      <p:pic>
        <p:nvPicPr>
          <p:cNvPr id="5" name="Picture 2" descr="C:\Users\sbarba\Pictures\HASSET Webinar\shutterstock_27825475.jpg"/>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95536" y="1124744"/>
            <a:ext cx="4876800" cy="31432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67544" y="4645782"/>
            <a:ext cx="3384376" cy="461665"/>
          </a:xfrm>
          <a:prstGeom prst="rect">
            <a:avLst/>
          </a:prstGeom>
          <a:noFill/>
        </p:spPr>
        <p:txBody>
          <a:bodyPr wrap="square" rtlCol="0">
            <a:spAutoFit/>
          </a:bodyPr>
          <a:lstStyle/>
          <a:p>
            <a:r>
              <a:rPr lang="en-GB" sz="2400" dirty="0" smtClean="0"/>
              <a:t>Contact Details</a:t>
            </a:r>
            <a:endParaRPr lang="en-GB" sz="2400" dirty="0"/>
          </a:p>
        </p:txBody>
      </p:sp>
    </p:spTree>
    <p:extLst>
      <p:ext uri="{BB962C8B-B14F-4D97-AF65-F5344CB8AC3E}">
        <p14:creationId xmlns:p14="http://schemas.microsoft.com/office/powerpoint/2010/main" xmlns="" val="1638466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Manual indexing at UK Data Archive</a:t>
            </a:r>
            <a:endParaRPr lang="en-GB" dirty="0"/>
          </a:p>
        </p:txBody>
      </p:sp>
      <p:sp>
        <p:nvSpPr>
          <p:cNvPr id="3" name="Content Placeholder 2"/>
          <p:cNvSpPr>
            <a:spLocks noGrp="1"/>
          </p:cNvSpPr>
          <p:nvPr>
            <p:ph idx="1"/>
          </p:nvPr>
        </p:nvSpPr>
        <p:spPr>
          <a:xfrm>
            <a:off x="313184" y="1268760"/>
            <a:ext cx="8229600" cy="5141168"/>
          </a:xfrm>
        </p:spPr>
        <p:txBody>
          <a:bodyPr/>
          <a:lstStyle/>
          <a:p>
            <a:r>
              <a:rPr lang="fi-FI" dirty="0"/>
              <a:t>c</a:t>
            </a:r>
            <a:r>
              <a:rPr lang="fi-FI" dirty="0" smtClean="0"/>
              <a:t>atalogue record created for each dataset </a:t>
            </a:r>
          </a:p>
          <a:p>
            <a:r>
              <a:rPr lang="fi-FI" dirty="0"/>
              <a:t>i</a:t>
            </a:r>
            <a:r>
              <a:rPr lang="fi-FI" dirty="0" smtClean="0"/>
              <a:t>ncludes abstract, subject categories, keywords, etc.</a:t>
            </a:r>
          </a:p>
          <a:p>
            <a:r>
              <a:rPr lang="en-US" dirty="0" smtClean="0"/>
              <a:t>keywords manually assigned using HASSET </a:t>
            </a:r>
            <a:endParaRPr lang="fi-FI" dirty="0" smtClean="0"/>
          </a:p>
          <a:p>
            <a:endParaRPr lang="fi-FI" dirty="0" smtClean="0"/>
          </a:p>
          <a:p>
            <a:pPr marL="0" indent="0">
              <a:buNone/>
            </a:pP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7016" y="2492896"/>
            <a:ext cx="19283787" cy="54235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p:nvPr/>
        </p:nvPicPr>
        <p:blipFill rotWithShape="1">
          <a:blip r:embed="rId3" cstate="print"/>
          <a:srcRect l="33929" t="26304" r="24745" b="18141"/>
          <a:stretch/>
        </p:blipFill>
        <p:spPr bwMode="auto">
          <a:xfrm>
            <a:off x="2555776" y="2996952"/>
            <a:ext cx="4824536" cy="3600400"/>
          </a:xfrm>
          <a:prstGeom prst="rect">
            <a:avLst/>
          </a:prstGeom>
          <a:ln>
            <a:solidFill>
              <a:schemeClr val="accent1"/>
            </a:solidFill>
          </a:ln>
          <a:extLst>
            <a:ext uri="{53640926-AAD7-44D8-BBD7-CCE9431645EC}">
              <a14:shadowObscured xmlns:a14="http://schemas.microsoft.com/office/drawing/2010/main" xmlns=""/>
            </a:ext>
          </a:extLst>
        </p:spPr>
      </p:pic>
      <p:sp>
        <p:nvSpPr>
          <p:cNvPr id="5" name="Oval 4"/>
          <p:cNvSpPr/>
          <p:nvPr/>
        </p:nvSpPr>
        <p:spPr>
          <a:xfrm>
            <a:off x="2555776" y="4077072"/>
            <a:ext cx="3744416" cy="26642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884986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Data discovery at UK Data Service</a:t>
            </a:r>
            <a:endParaRPr lang="en-GB" dirty="0"/>
          </a:p>
        </p:txBody>
      </p:sp>
      <p:sp>
        <p:nvSpPr>
          <p:cNvPr id="3" name="Content Placeholder 2"/>
          <p:cNvSpPr>
            <a:spLocks noGrp="1"/>
          </p:cNvSpPr>
          <p:nvPr>
            <p:ph idx="1"/>
          </p:nvPr>
        </p:nvSpPr>
        <p:spPr/>
        <p:txBody>
          <a:bodyPr/>
          <a:lstStyle/>
          <a:p>
            <a:r>
              <a:rPr lang="en-GB" dirty="0"/>
              <a:t>s</a:t>
            </a:r>
            <a:r>
              <a:rPr lang="en-GB" dirty="0" smtClean="0"/>
              <a:t>earch catalogue record using Discover </a:t>
            </a:r>
          </a:p>
          <a:p>
            <a:pPr marL="0" indent="0">
              <a:buNone/>
            </a:pPr>
            <a:endParaRPr lang="en-GB" dirty="0"/>
          </a:p>
          <a:p>
            <a:endParaRPr lang="en-GB" dirty="0"/>
          </a:p>
        </p:txBody>
      </p:sp>
      <p:pic>
        <p:nvPicPr>
          <p:cNvPr id="5" name="Picture 4"/>
          <p:cNvPicPr/>
          <p:nvPr/>
        </p:nvPicPr>
        <p:blipFill rotWithShape="1">
          <a:blip r:embed="rId2" cstate="print"/>
          <a:srcRect l="25255" t="5897" r="24873" b="32652"/>
          <a:stretch/>
        </p:blipFill>
        <p:spPr bwMode="auto">
          <a:xfrm>
            <a:off x="1187624" y="2492897"/>
            <a:ext cx="5616624" cy="3664160"/>
          </a:xfrm>
          <a:prstGeom prst="rect">
            <a:avLst/>
          </a:prstGeom>
          <a:ln>
            <a:solidFill>
              <a:schemeClr val="accent1"/>
            </a:solidFill>
          </a:ln>
          <a:extLst>
            <a:ext uri="{53640926-AAD7-44D8-BBD7-CCE9431645EC}">
              <a14:shadowObscured xmlns:a14="http://schemas.microsoft.com/office/drawing/2010/main" xmln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5736" y="3717032"/>
            <a:ext cx="2448272" cy="429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540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discovery at UK Data Service</a:t>
            </a:r>
          </a:p>
        </p:txBody>
      </p:sp>
      <p:sp>
        <p:nvSpPr>
          <p:cNvPr id="3" name="Content Placeholder 2"/>
          <p:cNvSpPr>
            <a:spLocks noGrp="1"/>
          </p:cNvSpPr>
          <p:nvPr>
            <p:ph idx="1"/>
          </p:nvPr>
        </p:nvSpPr>
        <p:spPr>
          <a:xfrm>
            <a:off x="285225" y="1412776"/>
            <a:ext cx="8229600" cy="5371851"/>
          </a:xfrm>
        </p:spPr>
        <p:txBody>
          <a:bodyPr/>
          <a:lstStyle/>
          <a:p>
            <a:r>
              <a:rPr lang="en-GB" dirty="0" smtClean="0"/>
              <a:t>search variables and questions of main datasets via Variables and question bank</a:t>
            </a:r>
          </a:p>
          <a:p>
            <a:pPr marL="0" indent="0">
              <a:buNone/>
            </a:pP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40532" y="2564904"/>
            <a:ext cx="6013574" cy="3585617"/>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0946" y="3588719"/>
            <a:ext cx="1080120" cy="31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90462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discovery at UK Data Service</a:t>
            </a:r>
          </a:p>
        </p:txBody>
      </p:sp>
      <p:sp>
        <p:nvSpPr>
          <p:cNvPr id="3" name="Content Placeholder 2"/>
          <p:cNvSpPr>
            <a:spLocks noGrp="1"/>
          </p:cNvSpPr>
          <p:nvPr>
            <p:ph idx="1"/>
          </p:nvPr>
        </p:nvSpPr>
        <p:spPr>
          <a:xfrm>
            <a:off x="251520" y="1484784"/>
            <a:ext cx="8229600" cy="5159936"/>
          </a:xfrm>
        </p:spPr>
        <p:txBody>
          <a:bodyPr/>
          <a:lstStyle/>
          <a:p>
            <a:r>
              <a:rPr lang="en-US" dirty="0"/>
              <a:t>v</a:t>
            </a:r>
            <a:r>
              <a:rPr lang="en-US" dirty="0" smtClean="0"/>
              <a:t>ariables may have associated question text - questions, parts of questions or marked sections of a questionnaire</a:t>
            </a:r>
          </a:p>
          <a:p>
            <a:endParaRPr lang="en-GB" dirty="0"/>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218" t="-3361" r="4435" b="26861"/>
          <a:stretch/>
        </p:blipFill>
        <p:spPr bwMode="auto">
          <a:xfrm>
            <a:off x="1187624" y="2523538"/>
            <a:ext cx="5544616" cy="376168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6" name="Oval 5"/>
          <p:cNvSpPr/>
          <p:nvPr/>
        </p:nvSpPr>
        <p:spPr>
          <a:xfrm>
            <a:off x="2398022" y="4288427"/>
            <a:ext cx="504056" cy="1159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98022" y="4407055"/>
            <a:ext cx="530225" cy="318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4253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Data discovery at UK Data Service</a:t>
            </a:r>
          </a:p>
        </p:txBody>
      </p:sp>
      <p:sp>
        <p:nvSpPr>
          <p:cNvPr id="3" name="Content Placeholder 2"/>
          <p:cNvSpPr>
            <a:spLocks noGrp="1"/>
          </p:cNvSpPr>
          <p:nvPr>
            <p:ph idx="1"/>
          </p:nvPr>
        </p:nvSpPr>
        <p:spPr>
          <a:xfrm>
            <a:off x="285225" y="1412776"/>
            <a:ext cx="8229600" cy="5371851"/>
          </a:xfrm>
        </p:spPr>
        <p:txBody>
          <a:bodyPr/>
          <a:lstStyle/>
          <a:p>
            <a:r>
              <a:rPr lang="en-GB" dirty="0"/>
              <a:t>v</a:t>
            </a:r>
            <a:r>
              <a:rPr lang="en-GB" dirty="0" smtClean="0"/>
              <a:t>ariables of key datasets also available to browse and explore via </a:t>
            </a:r>
            <a:r>
              <a:rPr lang="en-GB" dirty="0" err="1" smtClean="0"/>
              <a:t>Nesstar</a:t>
            </a:r>
            <a:endParaRPr lang="en-GB" dirty="0" smtClean="0"/>
          </a:p>
          <a:p>
            <a:pPr marL="0" indent="0">
              <a:buNone/>
            </a:pPr>
            <a:endParaRPr lang="en-GB" dirty="0" smtClean="0"/>
          </a:p>
          <a:p>
            <a:pPr marL="0" indent="0">
              <a:buNone/>
            </a:pPr>
            <a:endParaRPr lang="en-GB" dirty="0"/>
          </a:p>
          <a:p>
            <a:pPr marL="0" indent="0">
              <a:buNone/>
            </a:pPr>
            <a:endParaRPr lang="en-GB" dirty="0"/>
          </a:p>
        </p:txBody>
      </p:sp>
      <p:pic>
        <p:nvPicPr>
          <p:cNvPr id="5" name="Picture 4"/>
          <p:cNvPicPr/>
          <p:nvPr/>
        </p:nvPicPr>
        <p:blipFill rotWithShape="1">
          <a:blip r:embed="rId2" cstate="print"/>
          <a:srcRect l="25255" t="5897" r="24873" b="32652"/>
          <a:stretch/>
        </p:blipFill>
        <p:spPr bwMode="auto">
          <a:xfrm>
            <a:off x="1331640" y="2564904"/>
            <a:ext cx="5688632" cy="3681685"/>
          </a:xfrm>
          <a:prstGeom prst="rect">
            <a:avLst/>
          </a:prstGeom>
          <a:ln>
            <a:solidFill>
              <a:schemeClr val="accent1"/>
            </a:solidFill>
          </a:ln>
          <a:extLst>
            <a:ext uri="{53640926-AAD7-44D8-BBD7-CCE9431645EC}">
              <a14:shadowObscured xmlns:a14="http://schemas.microsoft.com/office/drawing/2010/main" xmlns=""/>
            </a:ext>
          </a:extLst>
        </p:spPr>
      </p:pic>
      <p:sp>
        <p:nvSpPr>
          <p:cNvPr id="6" name="Oval 5"/>
          <p:cNvSpPr/>
          <p:nvPr/>
        </p:nvSpPr>
        <p:spPr>
          <a:xfrm>
            <a:off x="1403648" y="4509120"/>
            <a:ext cx="576064" cy="3600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4116991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Nesstar</a:t>
            </a:r>
            <a:r>
              <a:rPr lang="en-GB" dirty="0" smtClean="0"/>
              <a:t> example</a:t>
            </a:r>
            <a:endParaRPr lang="en-GB" dirty="0"/>
          </a:p>
        </p:txBody>
      </p:sp>
      <p:sp>
        <p:nvSpPr>
          <p:cNvPr id="3" name="Content Placeholder 2"/>
          <p:cNvSpPr>
            <a:spLocks noGrp="1"/>
          </p:cNvSpPr>
          <p:nvPr>
            <p:ph idx="1"/>
          </p:nvPr>
        </p:nvSpPr>
        <p:spPr>
          <a:xfrm>
            <a:off x="395535" y="1340768"/>
            <a:ext cx="8119289" cy="5443859"/>
          </a:xfrm>
        </p:spPr>
        <p:txBody>
          <a:bodyPr/>
          <a:lstStyle/>
          <a:p>
            <a:r>
              <a:rPr lang="en-GB" dirty="0" smtClean="0"/>
              <a:t>variable in </a:t>
            </a:r>
            <a:r>
              <a:rPr lang="en-GB" dirty="0" err="1" smtClean="0"/>
              <a:t>Nesstar</a:t>
            </a:r>
            <a:r>
              <a:rPr lang="en-GB" dirty="0" smtClean="0"/>
              <a:t> showing response frequencies</a:t>
            </a:r>
            <a:endParaRPr lang="en-GB"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36321"/>
          <a:stretch/>
        </p:blipFill>
        <p:spPr bwMode="auto">
          <a:xfrm>
            <a:off x="323528" y="2249966"/>
            <a:ext cx="7916841" cy="425215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7" name="Oval 6"/>
          <p:cNvSpPr/>
          <p:nvPr/>
        </p:nvSpPr>
        <p:spPr>
          <a:xfrm>
            <a:off x="539552" y="6093296"/>
            <a:ext cx="180020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505464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UKDS-Presentation-Template-Co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KDS-PPT">
      <a:majorFont>
        <a:latin typeface="Museo 500"/>
        <a:ea typeface=""/>
        <a:cs typeface=""/>
      </a:majorFont>
      <a:minorFont>
        <a:latin typeface="Museo Sans 50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etoarkis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UKDS-Presentation-Template-Core</Template>
  <TotalTime>3737</TotalTime>
  <Words>1196</Words>
  <Application>Microsoft Office PowerPoint</Application>
  <PresentationFormat>Affichage à l'écran (4:3)</PresentationFormat>
  <Paragraphs>233</Paragraphs>
  <Slides>36</Slides>
  <Notes>6</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36</vt:i4>
      </vt:variant>
    </vt:vector>
  </HeadingPairs>
  <TitlesOfParts>
    <vt:vector size="44" baseType="lpstr">
      <vt:lpstr>Arial</vt:lpstr>
      <vt:lpstr>Museo Sans 500</vt:lpstr>
      <vt:lpstr>Calibri</vt:lpstr>
      <vt:lpstr>PT Sans</vt:lpstr>
      <vt:lpstr>ＭＳ Ｐゴシック</vt:lpstr>
      <vt:lpstr>Lucida Grande</vt:lpstr>
      <vt:lpstr>UKDS-Presentation-Template-Core</vt:lpstr>
      <vt:lpstr>Tietoarkisto</vt:lpstr>
      <vt:lpstr>Automatic indexing of a variable/question bank collection using KEA </vt:lpstr>
      <vt:lpstr>Overview</vt:lpstr>
      <vt:lpstr> The UK Data Archive  </vt:lpstr>
      <vt:lpstr>Manual indexing at UK Data Archive</vt:lpstr>
      <vt:lpstr>Data discovery at UK Data Service</vt:lpstr>
      <vt:lpstr>Data discovery at UK Data Service</vt:lpstr>
      <vt:lpstr>Data discovery at UK Data Service</vt:lpstr>
      <vt:lpstr>Data discovery at UK Data Service</vt:lpstr>
      <vt:lpstr>Nesstar example</vt:lpstr>
      <vt:lpstr>Automatic indexing at UK Data Archive</vt:lpstr>
      <vt:lpstr>Experimental design</vt:lpstr>
      <vt:lpstr>Nesstar corpus</vt:lpstr>
      <vt:lpstr>HASSET thesaurus</vt:lpstr>
      <vt:lpstr>HASSET thesaurus</vt:lpstr>
      <vt:lpstr>HASSET thesaurus</vt:lpstr>
      <vt:lpstr>KEA</vt:lpstr>
      <vt:lpstr>Evaluation metrics and methodology</vt:lpstr>
      <vt:lpstr>Evaluation metrics and methodology</vt:lpstr>
      <vt:lpstr>Precision and recall</vt:lpstr>
      <vt:lpstr>Manual evaluation</vt:lpstr>
      <vt:lpstr>Evaluation form</vt:lpstr>
      <vt:lpstr>Results of manual evaluation</vt:lpstr>
      <vt:lpstr>Precision error analysis</vt:lpstr>
      <vt:lpstr>Redundancy</vt:lpstr>
      <vt:lpstr>Reasons for ‘completely wrong’ errors</vt:lpstr>
      <vt:lpstr>Reasons for ‘completely wrong’ errors</vt:lpstr>
      <vt:lpstr>Recall error analysis</vt:lpstr>
      <vt:lpstr>Recall errors not in text</vt:lpstr>
      <vt:lpstr>Not all recall errors equally bad</vt:lpstr>
      <vt:lpstr>Suggestions for improving precision</vt:lpstr>
      <vt:lpstr>Suggestions for improving precision</vt:lpstr>
      <vt:lpstr>Suggestions for improving recall</vt:lpstr>
      <vt:lpstr>Conclusion and future prospects</vt:lpstr>
      <vt:lpstr>References</vt:lpstr>
      <vt:lpstr>Diapositive 35</vt:lpstr>
      <vt:lpstr>Diapositive 36</vt:lpstr>
    </vt:vector>
  </TitlesOfParts>
  <Company>UKDA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 indexing of a variable/question bank collection using KEA</dc:title>
  <dc:creator>Lorna Balkan</dc:creator>
  <cp:keywords>UK Data Service; HASSET; automatic indexing</cp:keywords>
  <cp:lastModifiedBy>Chevry</cp:lastModifiedBy>
  <cp:revision>400</cp:revision>
  <cp:lastPrinted>2015-04-23T07:44:13Z</cp:lastPrinted>
  <dcterms:created xsi:type="dcterms:W3CDTF">2014-05-16T11:47:20Z</dcterms:created>
  <dcterms:modified xsi:type="dcterms:W3CDTF">2015-10-17T21:22:14Z</dcterms:modified>
</cp:coreProperties>
</file>